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309" r:id="rId2"/>
    <p:sldId id="303" r:id="rId3"/>
    <p:sldId id="304" r:id="rId4"/>
    <p:sldId id="305" r:id="rId5"/>
    <p:sldId id="306" r:id="rId6"/>
    <p:sldId id="308" r:id="rId7"/>
    <p:sldId id="31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F91"/>
    <a:srgbClr val="3B7AB3"/>
    <a:srgbClr val="E22C4D"/>
    <a:srgbClr val="FBBB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55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215"/>
            </a:lvl1pPr>
            <a:lvl2pPr marL="422041" indent="0" algn="ctr">
              <a:buNone/>
              <a:defRPr sz="1846"/>
            </a:lvl2pPr>
            <a:lvl3pPr marL="844083" indent="0" algn="ctr">
              <a:buNone/>
              <a:defRPr sz="1662"/>
            </a:lvl3pPr>
            <a:lvl4pPr marL="1266124" indent="0" algn="ctr">
              <a:buNone/>
              <a:defRPr sz="1477"/>
            </a:lvl4pPr>
            <a:lvl5pPr marL="1688165" indent="0" algn="ctr">
              <a:buNone/>
              <a:defRPr sz="1477"/>
            </a:lvl5pPr>
            <a:lvl6pPr marL="2110207" indent="0" algn="ctr">
              <a:buNone/>
              <a:defRPr sz="1477"/>
            </a:lvl6pPr>
            <a:lvl7pPr marL="2532248" indent="0" algn="ctr">
              <a:buNone/>
              <a:defRPr sz="1477"/>
            </a:lvl7pPr>
            <a:lvl8pPr marL="2954289" indent="0" algn="ctr">
              <a:buNone/>
              <a:defRPr sz="1477"/>
            </a:lvl8pPr>
            <a:lvl9pPr marL="3376331" indent="0" algn="ctr">
              <a:buNone/>
              <a:defRPr sz="147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940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956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2346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23463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816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18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082507"/>
            <a:ext cx="7886700" cy="2852737"/>
          </a:xfrm>
        </p:spPr>
        <p:txBody>
          <a:bodyPr anchor="b"/>
          <a:lstStyle>
            <a:lvl1pPr>
              <a:defRPr sz="55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3962232"/>
            <a:ext cx="7886700" cy="1500187"/>
          </a:xfrm>
        </p:spPr>
        <p:txBody>
          <a:bodyPr/>
          <a:lstStyle>
            <a:lvl1pPr marL="0" indent="0">
              <a:buNone/>
              <a:defRPr sz="2215">
                <a:solidFill>
                  <a:schemeClr val="tx1"/>
                </a:solidFill>
              </a:defRPr>
            </a:lvl1pPr>
            <a:lvl2pPr marL="422041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2202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389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6"/>
            <a:ext cx="3868340" cy="32004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6"/>
            <a:ext cx="3887391" cy="32004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086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740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9750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95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477"/>
            </a:lvl1pPr>
            <a:lvl2pPr marL="422041" indent="0">
              <a:buNone/>
              <a:defRPr sz="1292"/>
            </a:lvl2pPr>
            <a:lvl3pPr marL="844083" indent="0">
              <a:buNone/>
              <a:defRPr sz="1108"/>
            </a:lvl3pPr>
            <a:lvl4pPr marL="1266124" indent="0">
              <a:buNone/>
              <a:defRPr sz="923"/>
            </a:lvl4pPr>
            <a:lvl5pPr marL="1688165" indent="0">
              <a:buNone/>
              <a:defRPr sz="923"/>
            </a:lvl5pPr>
            <a:lvl6pPr marL="2110207" indent="0">
              <a:buNone/>
              <a:defRPr sz="923"/>
            </a:lvl6pPr>
            <a:lvl7pPr marL="2532248" indent="0">
              <a:buNone/>
              <a:defRPr sz="923"/>
            </a:lvl7pPr>
            <a:lvl8pPr marL="2954289" indent="0">
              <a:buNone/>
              <a:defRPr sz="923"/>
            </a:lvl8pPr>
            <a:lvl9pPr marL="3376331" indent="0">
              <a:buNone/>
              <a:defRPr sz="923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0606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95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457201"/>
            <a:ext cx="4629150" cy="5248354"/>
          </a:xfrm>
        </p:spPr>
        <p:txBody>
          <a:bodyPr anchor="t"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1"/>
            <a:ext cx="2949178" cy="3648155"/>
          </a:xfrm>
        </p:spPr>
        <p:txBody>
          <a:bodyPr/>
          <a:lstStyle>
            <a:lvl1pPr marL="0" indent="0">
              <a:buNone/>
              <a:defRPr sz="1477"/>
            </a:lvl1pPr>
            <a:lvl2pPr marL="422041" indent="0">
              <a:buNone/>
              <a:defRPr sz="1292"/>
            </a:lvl2pPr>
            <a:lvl3pPr marL="844083" indent="0">
              <a:buNone/>
              <a:defRPr sz="1108"/>
            </a:lvl3pPr>
            <a:lvl4pPr marL="1266124" indent="0">
              <a:buNone/>
              <a:defRPr sz="923"/>
            </a:lvl4pPr>
            <a:lvl5pPr marL="1688165" indent="0">
              <a:buNone/>
              <a:defRPr sz="923"/>
            </a:lvl5pPr>
            <a:lvl6pPr marL="2110207" indent="0">
              <a:buNone/>
              <a:defRPr sz="923"/>
            </a:lvl6pPr>
            <a:lvl7pPr marL="2532248" indent="0">
              <a:buNone/>
              <a:defRPr sz="923"/>
            </a:lvl7pPr>
            <a:lvl8pPr marL="2954289" indent="0">
              <a:buNone/>
              <a:defRPr sz="923"/>
            </a:lvl8pPr>
            <a:lvl9pPr marL="3376331" indent="0">
              <a:buNone/>
              <a:defRPr sz="923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903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6"/>
            <a:ext cx="7886700" cy="3834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F9F4AEA6-0F27-1C40-B232-9F4345819529}"/>
              </a:ext>
            </a:extLst>
          </p:cNvPr>
          <p:cNvSpPr txBox="1">
            <a:spLocks/>
          </p:cNvSpPr>
          <p:nvPr userDrawn="1"/>
        </p:nvSpPr>
        <p:spPr>
          <a:xfrm>
            <a:off x="4283784" y="6234626"/>
            <a:ext cx="4254012" cy="521355"/>
          </a:xfrm>
          <a:prstGeom prst="rect">
            <a:avLst/>
          </a:prstGeom>
        </p:spPr>
        <p:txBody>
          <a:bodyPr vert="horz" lIns="84404" tIns="42202" rIns="84404" bIns="42202" rtlCol="0">
            <a:noAutofit/>
          </a:bodyPr>
          <a:lstStyle>
            <a:lvl1pPr marL="342893" indent="-342893" algn="l" defTabSz="91438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6" indent="-285745" algn="l" defTabSz="91438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8" indent="-228596" algn="l" defTabSz="91438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9" indent="-228596" algn="l" defTabSz="91438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60" indent="-228596" algn="l" defTabSz="91438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52" indent="-228596" algn="l" defTabSz="91438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43" indent="-228596" algn="l" defTabSz="91438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34" indent="-228596" algn="l" defTabSz="91438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25" indent="-228596" algn="l" defTabSz="91438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ts val="1044"/>
              </a:lnSpc>
              <a:buNone/>
            </a:pPr>
            <a:endParaRPr lang="en-ZA" sz="1015" b="1" dirty="0">
              <a:latin typeface="Arial" pitchFamily="34" charset="0"/>
              <a:cs typeface="Arial" pitchFamily="34" charset="0"/>
            </a:endParaRPr>
          </a:p>
          <a:p>
            <a:pPr marL="0" indent="0" algn="r">
              <a:lnSpc>
                <a:spcPts val="1044"/>
              </a:lnSpc>
              <a:buNone/>
            </a:pPr>
            <a:r>
              <a:rPr lang="en-ZA" sz="1015" dirty="0">
                <a:latin typeface="Arial" pitchFamily="34" charset="0"/>
                <a:cs typeface="Arial" pitchFamily="34" charset="0"/>
              </a:rPr>
              <a:t>Library</a:t>
            </a:r>
            <a:r>
              <a:rPr lang="en-ZA" sz="1015" baseline="0" dirty="0">
                <a:latin typeface="Arial" pitchFamily="34" charset="0"/>
                <a:cs typeface="Arial" pitchFamily="34" charset="0"/>
              </a:rPr>
              <a:t> and Information Services</a:t>
            </a:r>
            <a:endParaRPr lang="en-ZA" sz="1015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845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844083" rtl="0" eaLnBrk="1" latinLnBrk="0" hangingPunct="1">
        <a:lnSpc>
          <a:spcPct val="90000"/>
        </a:lnSpc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1021" indent="-211021" algn="l" defTabSz="844083" rtl="0" eaLnBrk="1" latinLnBrk="0" hangingPunct="1">
        <a:lnSpc>
          <a:spcPct val="90000"/>
        </a:lnSpc>
        <a:spcBef>
          <a:spcPts val="923"/>
        </a:spcBef>
        <a:buFont typeface="Arial" panose="020B0604020202020204" pitchFamily="34" charset="0"/>
        <a:buChar char="•"/>
        <a:defRPr sz="2585" kern="1200">
          <a:solidFill>
            <a:schemeClr val="tx1"/>
          </a:solidFill>
          <a:latin typeface="+mn-lt"/>
          <a:ea typeface="+mn-ea"/>
          <a:cs typeface="+mn-cs"/>
        </a:defRPr>
      </a:lvl1pPr>
      <a:lvl2pPr marL="633062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3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/>
              <a:t>Carpentry connect Johannesburg</a:t>
            </a:r>
            <a:br>
              <a:rPr lang="en-ZA" b="1" dirty="0"/>
            </a:br>
            <a:r>
              <a:rPr lang="en-ZA" b="1" dirty="0"/>
              <a:t>3-5 September 2018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DHET made funds available under the Rural Campuses Connection Project (RCCPII) for capacity development initiatives related to Internet usage at universities in South Africa.</a:t>
            </a:r>
          </a:p>
          <a:p>
            <a:r>
              <a:rPr lang="en-ZA" dirty="0"/>
              <a:t>RCCPII and the South African Centre for Digital Language Resources (</a:t>
            </a:r>
            <a:r>
              <a:rPr lang="en-ZA" dirty="0" err="1"/>
              <a:t>SADiLaR</a:t>
            </a:r>
            <a:r>
              <a:rPr lang="en-ZA" dirty="0"/>
              <a:t>) are collaborating to bring capacity development opportunities to universities by focusing on Digital and Computational literacy.</a:t>
            </a:r>
          </a:p>
        </p:txBody>
      </p:sp>
    </p:spTree>
    <p:extLst>
      <p:ext uri="{BB962C8B-B14F-4D97-AF65-F5344CB8AC3E}">
        <p14:creationId xmlns:p14="http://schemas.microsoft.com/office/powerpoint/2010/main" val="2899673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908720"/>
            <a:ext cx="7886700" cy="383458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ZA" dirty="0"/>
          </a:p>
          <a:p>
            <a:pPr marL="0" indent="0">
              <a:buNone/>
            </a:pPr>
            <a:r>
              <a:rPr lang="en-ZA" dirty="0"/>
              <a:t>There were 3 different carpentries taking place simultaneously:</a:t>
            </a:r>
          </a:p>
          <a:p>
            <a:pPr lvl="1"/>
            <a:r>
              <a:rPr lang="en-ZA" dirty="0"/>
              <a:t>Data Carpentry</a:t>
            </a:r>
          </a:p>
          <a:p>
            <a:pPr lvl="1"/>
            <a:r>
              <a:rPr lang="en-ZA" dirty="0"/>
              <a:t>Software Carpentry </a:t>
            </a:r>
          </a:p>
          <a:p>
            <a:pPr lvl="1"/>
            <a:r>
              <a:rPr lang="en-ZA" dirty="0"/>
              <a:t>Library Carpentry</a:t>
            </a:r>
          </a:p>
          <a:p>
            <a:pPr marL="0" indent="0">
              <a:buNone/>
            </a:pPr>
            <a:endParaRPr lang="en-ZA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2155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/>
              <a:t>The library carpentries can be described as to assist to:</a:t>
            </a:r>
            <a:br>
              <a:rPr lang="en-ZA" dirty="0"/>
            </a:b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ZA" dirty="0"/>
              <a:t>Automate repetitive, boring, error-prone tasks</a:t>
            </a:r>
          </a:p>
          <a:p>
            <a:pPr lvl="0"/>
            <a:r>
              <a:rPr lang="en-ZA" dirty="0"/>
              <a:t>Create, maintain and analyse sustainable and reusable data</a:t>
            </a:r>
          </a:p>
          <a:p>
            <a:pPr lvl="0"/>
            <a:r>
              <a:rPr lang="en-ZA" dirty="0"/>
              <a:t>Better understand the use of software in research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847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u="sng" dirty="0"/>
              <a:t>Syllabus: </a:t>
            </a:r>
            <a:br>
              <a:rPr lang="en-ZA" b="1" dirty="0"/>
            </a:b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ZA" dirty="0"/>
              <a:t>	</a:t>
            </a:r>
            <a:r>
              <a:rPr lang="en-ZA" b="1" dirty="0"/>
              <a:t>1. Data</a:t>
            </a:r>
          </a:p>
          <a:p>
            <a:r>
              <a:rPr lang="en-ZA" dirty="0"/>
              <a:t>Introduction to data</a:t>
            </a:r>
          </a:p>
          <a:p>
            <a:r>
              <a:rPr lang="en-ZA" dirty="0"/>
              <a:t>Jargon busting</a:t>
            </a:r>
          </a:p>
          <a:p>
            <a:r>
              <a:rPr lang="en-ZA" dirty="0"/>
              <a:t>Keyboard shortcuts</a:t>
            </a:r>
          </a:p>
          <a:p>
            <a:r>
              <a:rPr lang="en-ZA" dirty="0"/>
              <a:t>Plain text formats and markdown</a:t>
            </a:r>
          </a:p>
          <a:p>
            <a:r>
              <a:rPr lang="en-ZA" dirty="0"/>
              <a:t>Naming files</a:t>
            </a:r>
          </a:p>
          <a:p>
            <a:r>
              <a:rPr lang="en-ZA" dirty="0"/>
              <a:t>Regular expressions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19490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20688"/>
            <a:ext cx="7886700" cy="4932309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ZA" dirty="0"/>
              <a:t>		</a:t>
            </a:r>
            <a:r>
              <a:rPr lang="en-ZA" b="1" dirty="0"/>
              <a:t>2. Open Refine</a:t>
            </a:r>
          </a:p>
          <a:p>
            <a:pPr marL="0" lvl="0" indent="0">
              <a:buNone/>
            </a:pPr>
            <a:r>
              <a:rPr lang="en-ZA" sz="1600" dirty="0"/>
              <a:t>(Desktop application for data </a:t>
            </a:r>
            <a:r>
              <a:rPr lang="en-ZA" sz="1600" dirty="0" err="1"/>
              <a:t>cleanup</a:t>
            </a:r>
            <a:r>
              <a:rPr lang="en-ZA" sz="1600" dirty="0"/>
              <a:t> and transformation</a:t>
            </a:r>
            <a:r>
              <a:rPr lang="en-ZA" dirty="0"/>
              <a:t>)</a:t>
            </a:r>
          </a:p>
          <a:p>
            <a:pPr marL="0" lvl="0" indent="0">
              <a:buNone/>
            </a:pPr>
            <a:endParaRPr lang="en-ZA" b="1" dirty="0"/>
          </a:p>
          <a:p>
            <a:pPr lvl="0"/>
            <a:r>
              <a:rPr lang="en-ZA" dirty="0"/>
              <a:t>Importing data into Open Refine</a:t>
            </a:r>
          </a:p>
          <a:p>
            <a:pPr lvl="0"/>
            <a:r>
              <a:rPr lang="en-ZA" dirty="0"/>
              <a:t>Working with columns.</a:t>
            </a:r>
          </a:p>
          <a:p>
            <a:pPr lvl="0"/>
            <a:r>
              <a:rPr lang="en-ZA" dirty="0"/>
              <a:t>Advanced Open Refine functions (fetching data from an Application Programming Interface (API) to be used in Open Refine.</a:t>
            </a:r>
          </a:p>
          <a:p>
            <a:pPr lvl="0"/>
            <a:r>
              <a:rPr lang="en-ZA" dirty="0"/>
              <a:t>How to reconcile data by comparing it to authoritative datasets</a:t>
            </a:r>
          </a:p>
          <a:p>
            <a:pPr lvl="0"/>
            <a:r>
              <a:rPr lang="en-ZA" dirty="0"/>
              <a:t>How to install extensions for Open Refine.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2344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1" y="188640"/>
            <a:ext cx="7886700" cy="54715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ZA" dirty="0"/>
              <a:t>			</a:t>
            </a:r>
            <a:r>
              <a:rPr lang="en-ZA" b="1" dirty="0"/>
              <a:t>3. Unix Shell</a:t>
            </a:r>
          </a:p>
          <a:p>
            <a:pPr marL="0" indent="0">
              <a:buNone/>
            </a:pPr>
            <a:r>
              <a:rPr lang="en-ZA" sz="1600" b="1" dirty="0"/>
              <a:t>(</a:t>
            </a:r>
            <a:r>
              <a:rPr lang="en-US" sz="1600" dirty="0"/>
              <a:t>A command-line interpreter or </a:t>
            </a:r>
            <a:r>
              <a:rPr lang="en-US" sz="1600" b="1" dirty="0"/>
              <a:t>shell </a:t>
            </a:r>
            <a:r>
              <a:rPr lang="en-US" sz="1600" dirty="0"/>
              <a:t>that provides a command line user interface)</a:t>
            </a:r>
            <a:endParaRPr lang="en-ZA" sz="1600" b="1" dirty="0"/>
          </a:p>
          <a:p>
            <a:pPr lvl="0"/>
            <a:r>
              <a:rPr lang="en-ZA" dirty="0"/>
              <a:t>Working with files and directories</a:t>
            </a:r>
          </a:p>
          <a:p>
            <a:pPr lvl="0"/>
            <a:r>
              <a:rPr lang="en-ZA" dirty="0"/>
              <a:t>Counting and mining with the shell ( counting data, Finding data within files)</a:t>
            </a:r>
          </a:p>
          <a:p>
            <a:pPr lvl="0"/>
            <a:r>
              <a:rPr lang="en-ZA" dirty="0"/>
              <a:t>Working with free text</a:t>
            </a:r>
          </a:p>
          <a:p>
            <a:pPr lvl="0"/>
            <a:r>
              <a:rPr lang="en-ZA" dirty="0"/>
              <a:t> How to work with complex files</a:t>
            </a:r>
          </a:p>
          <a:p>
            <a:pPr marL="0" indent="0">
              <a:buNone/>
            </a:pPr>
            <a:r>
              <a:rPr lang="en-ZA" dirty="0"/>
              <a:t> </a:t>
            </a:r>
          </a:p>
          <a:p>
            <a:pPr marL="0" indent="0">
              <a:buNone/>
            </a:pPr>
            <a:endParaRPr lang="en-ZA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04371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764704"/>
            <a:ext cx="7886700" cy="38345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ZA" sz="88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724162559"/>
      </p:ext>
    </p:extLst>
  </p:cSld>
  <p:clrMapOvr>
    <a:masterClrMapping/>
  </p:clrMapOvr>
</p:sld>
</file>

<file path=ppt/theme/theme1.xml><?xml version="1.0" encoding="utf-8"?>
<a:theme xmlns:a="http://schemas.openxmlformats.org/drawingml/2006/main" name="corporateslideshow  2018 2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2211</TotalTime>
  <Words>258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corporateslideshow  2018 2</vt:lpstr>
      <vt:lpstr>Carpentry connect Johannesburg 3-5 September 2018</vt:lpstr>
      <vt:lpstr>PowerPoint Presentation</vt:lpstr>
      <vt:lpstr>The library carpentries can be described as to assist to: </vt:lpstr>
      <vt:lpstr>Syllabus: 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Magodongo April Mahlangu</dc:creator>
  <cp:lastModifiedBy>Lawrence Moneri Maake</cp:lastModifiedBy>
  <cp:revision>135</cp:revision>
  <dcterms:created xsi:type="dcterms:W3CDTF">2018-06-12T09:01:49Z</dcterms:created>
  <dcterms:modified xsi:type="dcterms:W3CDTF">2024-06-28T07:23:35Z</dcterms:modified>
</cp:coreProperties>
</file>