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61" r:id="rId2"/>
    <p:sldId id="260" r:id="rId3"/>
    <p:sldId id="263" r:id="rId4"/>
    <p:sldId id="264" r:id="rId5"/>
    <p:sldId id="265" r:id="rId6"/>
    <p:sldId id="266" r:id="rId7"/>
    <p:sldId id="280"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62" r:id="rId22"/>
  </p:sldIdLst>
  <p:sldSz cx="10693400" cy="7561263"/>
  <p:notesSz cx="9144000" cy="6858000"/>
  <p:defaultTextStyle>
    <a:defPPr>
      <a:defRPr lang="en-US"/>
    </a:defPPr>
    <a:lvl1pPr algn="l" defTabSz="912813" rtl="0" fontAlgn="base">
      <a:spcBef>
        <a:spcPct val="0"/>
      </a:spcBef>
      <a:spcAft>
        <a:spcPct val="0"/>
      </a:spcAft>
      <a:defRPr kern="1200">
        <a:solidFill>
          <a:schemeClr val="tx1"/>
        </a:solidFill>
        <a:latin typeface="Calibri" pitchFamily="34" charset="0"/>
        <a:ea typeface="+mn-ea"/>
        <a:cs typeface="Arial" charset="0"/>
      </a:defRPr>
    </a:lvl1pPr>
    <a:lvl2pPr marL="455613" indent="1588" algn="l" defTabSz="912813" rtl="0" fontAlgn="base">
      <a:spcBef>
        <a:spcPct val="0"/>
      </a:spcBef>
      <a:spcAft>
        <a:spcPct val="0"/>
      </a:spcAft>
      <a:defRPr kern="1200">
        <a:solidFill>
          <a:schemeClr val="tx1"/>
        </a:solidFill>
        <a:latin typeface="Calibri" pitchFamily="34" charset="0"/>
        <a:ea typeface="+mn-ea"/>
        <a:cs typeface="Arial" charset="0"/>
      </a:defRPr>
    </a:lvl2pPr>
    <a:lvl3pPr marL="912813" indent="1588" algn="l" defTabSz="912813" rtl="0" fontAlgn="base">
      <a:spcBef>
        <a:spcPct val="0"/>
      </a:spcBef>
      <a:spcAft>
        <a:spcPct val="0"/>
      </a:spcAft>
      <a:defRPr kern="1200">
        <a:solidFill>
          <a:schemeClr val="tx1"/>
        </a:solidFill>
        <a:latin typeface="Calibri" pitchFamily="34" charset="0"/>
        <a:ea typeface="+mn-ea"/>
        <a:cs typeface="Arial" charset="0"/>
      </a:defRPr>
    </a:lvl3pPr>
    <a:lvl4pPr marL="1370013" indent="1588" algn="l" defTabSz="912813" rtl="0" fontAlgn="base">
      <a:spcBef>
        <a:spcPct val="0"/>
      </a:spcBef>
      <a:spcAft>
        <a:spcPct val="0"/>
      </a:spcAft>
      <a:defRPr kern="1200">
        <a:solidFill>
          <a:schemeClr val="tx1"/>
        </a:solidFill>
        <a:latin typeface="Calibri" pitchFamily="34" charset="0"/>
        <a:ea typeface="+mn-ea"/>
        <a:cs typeface="Arial" charset="0"/>
      </a:defRPr>
    </a:lvl4pPr>
    <a:lvl5pPr marL="1827213" indent="1588" algn="l" defTabSz="912813"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382">
          <p15:clr>
            <a:srgbClr val="A4A3A4"/>
          </p15:clr>
        </p15:guide>
        <p15:guide id="2" pos="3368">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18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2" autoAdjust="0"/>
    <p:restoredTop sz="94629" autoAdjust="0"/>
  </p:normalViewPr>
  <p:slideViewPr>
    <p:cSldViewPr>
      <p:cViewPr varScale="1">
        <p:scale>
          <a:sx n="74" d="100"/>
          <a:sy n="74" d="100"/>
        </p:scale>
        <p:origin x="1358" y="77"/>
      </p:cViewPr>
      <p:guideLst>
        <p:guide orient="horz" pos="2382"/>
        <p:guide pos="336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1848" y="-68"/>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CE8B97B7-2F1B-4E4B-9DDE-1ED6B48F7D60}" type="datetimeFigureOut">
              <a:rPr lang="en-ZA" smtClean="0"/>
              <a:pPr/>
              <a:t>2024/06/27</a:t>
            </a:fld>
            <a:endParaRPr lang="en-ZA" dirty="0"/>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lang="en-ZA" dirty="0"/>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95ED2EB7-0464-43F9-988E-494010589B2C}" type="slidenum">
              <a:rPr lang="en-ZA" smtClean="0"/>
              <a:pPr/>
              <a:t>‹#›</a:t>
            </a:fld>
            <a:endParaRPr lang="en-ZA" dirty="0"/>
          </a:p>
        </p:txBody>
      </p:sp>
    </p:spTree>
    <p:extLst>
      <p:ext uri="{BB962C8B-B14F-4D97-AF65-F5344CB8AC3E}">
        <p14:creationId xmlns:p14="http://schemas.microsoft.com/office/powerpoint/2010/main" val="1754459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ZA" dirty="0"/>
          </a:p>
        </p:txBody>
      </p:sp>
      <p:sp>
        <p:nvSpPr>
          <p:cNvPr id="3" name="Date Placeholder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C1DEC80F-2854-4AC1-9CA3-73FBD402D778}" type="datetimeFigureOut">
              <a:rPr lang="en-ZA" smtClean="0"/>
              <a:pPr/>
              <a:t>2024/06/27</a:t>
            </a:fld>
            <a:endParaRPr lang="en-ZA" dirty="0"/>
          </a:p>
        </p:txBody>
      </p:sp>
      <p:sp>
        <p:nvSpPr>
          <p:cNvPr id="4" name="Slide Image Placeholder 3"/>
          <p:cNvSpPr>
            <a:spLocks noGrp="1" noRot="1" noChangeAspect="1"/>
          </p:cNvSpPr>
          <p:nvPr>
            <p:ph type="sldImg" idx="2"/>
          </p:nvPr>
        </p:nvSpPr>
        <p:spPr>
          <a:xfrm>
            <a:off x="2752725" y="514350"/>
            <a:ext cx="3638550" cy="2571750"/>
          </a:xfrm>
          <a:prstGeom prst="rect">
            <a:avLst/>
          </a:prstGeom>
          <a:noFill/>
          <a:ln w="12700">
            <a:solidFill>
              <a:prstClr val="black"/>
            </a:solidFill>
          </a:ln>
        </p:spPr>
        <p:txBody>
          <a:bodyPr vert="horz" lIns="91440" tIns="45720" rIns="91440" bIns="45720" rtlCol="0" anchor="ctr"/>
          <a:lstStyle/>
          <a:p>
            <a:endParaRPr lang="en-ZA" dirty="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en-ZA" dirty="0"/>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31E9B774-C318-4D3A-9CB2-5BFAB1D0B981}" type="slidenum">
              <a:rPr lang="en-ZA" smtClean="0"/>
              <a:pPr/>
              <a:t>‹#›</a:t>
            </a:fld>
            <a:endParaRPr lang="en-ZA" dirty="0"/>
          </a:p>
        </p:txBody>
      </p:sp>
    </p:spTree>
    <p:extLst>
      <p:ext uri="{BB962C8B-B14F-4D97-AF65-F5344CB8AC3E}">
        <p14:creationId xmlns:p14="http://schemas.microsoft.com/office/powerpoint/2010/main" val="17152828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6" descr="Slideshow p1.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262373"/>
            <a:ext cx="10693400" cy="7298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98400" y="1836000"/>
            <a:ext cx="9089391" cy="1296559"/>
          </a:xfrm>
        </p:spPr>
        <p:txBody>
          <a:bodyPr anchor="t"/>
          <a:lstStyle>
            <a:lvl1pPr algn="l">
              <a:defRPr sz="4000" b="1" cap="all" baseline="0">
                <a:solidFill>
                  <a:schemeClr val="bg1"/>
                </a:solidFill>
                <a:latin typeface="Arial" pitchFamily="34" charset="0"/>
                <a:cs typeface="Arial" pitchFamily="34" charset="0"/>
              </a:defRPr>
            </a:lvl1pPr>
          </a:lstStyle>
          <a:p>
            <a:r>
              <a:rPr lang="en-US" dirty="0"/>
              <a:t>Click to edit Master title style</a:t>
            </a:r>
            <a:endParaRPr lang="en-ZA" dirty="0"/>
          </a:p>
        </p:txBody>
      </p:sp>
      <p:sp>
        <p:nvSpPr>
          <p:cNvPr id="3" name="Subtitle 2"/>
          <p:cNvSpPr>
            <a:spLocks noGrp="1"/>
          </p:cNvSpPr>
          <p:nvPr>
            <p:ph type="subTitle" idx="1"/>
          </p:nvPr>
        </p:nvSpPr>
        <p:spPr>
          <a:xfrm>
            <a:off x="698400" y="3398400"/>
            <a:ext cx="9112796" cy="720052"/>
          </a:xfrm>
        </p:spPr>
        <p:txBody>
          <a:bodyPr/>
          <a:lstStyle>
            <a:lvl1pPr marL="0" indent="0" algn="l">
              <a:buNone/>
              <a:defRPr sz="2500" b="0">
                <a:solidFill>
                  <a:schemeClr val="bg1"/>
                </a:solidFill>
                <a:latin typeface="Arial" pitchFamily="34" charset="0"/>
                <a:cs typeface="Arial" pitchFamily="34" charset="0"/>
              </a:defRPr>
            </a:lvl1pPr>
            <a:lvl2pPr marL="457191" indent="0" algn="ctr">
              <a:buNone/>
              <a:defRPr>
                <a:solidFill>
                  <a:schemeClr val="tx1">
                    <a:tint val="75000"/>
                  </a:schemeClr>
                </a:solidFill>
              </a:defRPr>
            </a:lvl2pPr>
            <a:lvl3pPr marL="914382" indent="0" algn="ctr">
              <a:buNone/>
              <a:defRPr>
                <a:solidFill>
                  <a:schemeClr val="tx1">
                    <a:tint val="75000"/>
                  </a:schemeClr>
                </a:solidFill>
              </a:defRPr>
            </a:lvl3pPr>
            <a:lvl4pPr marL="1371574" indent="0" algn="ctr">
              <a:buNone/>
              <a:defRPr>
                <a:solidFill>
                  <a:schemeClr val="tx1">
                    <a:tint val="75000"/>
                  </a:schemeClr>
                </a:solidFill>
              </a:defRPr>
            </a:lvl4pPr>
            <a:lvl5pPr marL="1828765" indent="0" algn="ctr">
              <a:buNone/>
              <a:defRPr>
                <a:solidFill>
                  <a:schemeClr val="tx1">
                    <a:tint val="75000"/>
                  </a:schemeClr>
                </a:solidFill>
              </a:defRPr>
            </a:lvl5pPr>
            <a:lvl6pPr marL="2285956" indent="0" algn="ctr">
              <a:buNone/>
              <a:defRPr>
                <a:solidFill>
                  <a:schemeClr val="tx1">
                    <a:tint val="75000"/>
                  </a:schemeClr>
                </a:solidFill>
              </a:defRPr>
            </a:lvl6pPr>
            <a:lvl7pPr marL="2743147" indent="0" algn="ctr">
              <a:buNone/>
              <a:defRPr>
                <a:solidFill>
                  <a:schemeClr val="tx1">
                    <a:tint val="75000"/>
                  </a:schemeClr>
                </a:solidFill>
              </a:defRPr>
            </a:lvl7pPr>
            <a:lvl8pPr marL="3200339" indent="0" algn="ctr">
              <a:buNone/>
              <a:defRPr>
                <a:solidFill>
                  <a:schemeClr val="tx1">
                    <a:tint val="75000"/>
                  </a:schemeClr>
                </a:solidFill>
              </a:defRPr>
            </a:lvl8pPr>
            <a:lvl9pPr marL="3657530" indent="0" algn="ctr">
              <a:buNone/>
              <a:defRPr>
                <a:solidFill>
                  <a:schemeClr val="tx1">
                    <a:tint val="75000"/>
                  </a:schemeClr>
                </a:solidFill>
              </a:defRPr>
            </a:lvl9pPr>
          </a:lstStyle>
          <a:p>
            <a:r>
              <a:rPr lang="en-US" dirty="0"/>
              <a:t>Click to edit Master subtitle style</a:t>
            </a:r>
            <a:endParaRPr lang="en-ZA" dirty="0"/>
          </a:p>
        </p:txBody>
      </p:sp>
      <p:sp>
        <p:nvSpPr>
          <p:cNvPr id="11" name="Slide Number Placeholder 8"/>
          <p:cNvSpPr txBox="1">
            <a:spLocks/>
          </p:cNvSpPr>
          <p:nvPr userDrawn="1"/>
        </p:nvSpPr>
        <p:spPr>
          <a:xfrm>
            <a:off x="7663605" y="7008172"/>
            <a:ext cx="2495127" cy="402568"/>
          </a:xfrm>
          <a:prstGeom prst="rect">
            <a:avLst/>
          </a:prstGeom>
        </p:spPr>
        <p:txBody>
          <a:bodyPr vert="horz" lIns="91438" tIns="45719" rIns="91438" bIns="45719" rtlCol="0" anchor="ctr"/>
          <a:lstStyle>
            <a:defPPr>
              <a:defRPr lang="en-US"/>
            </a:defPPr>
            <a:lvl1pPr algn="r" defTabSz="914382" rtl="0" fontAlgn="auto">
              <a:spcBef>
                <a:spcPts val="0"/>
              </a:spcBef>
              <a:spcAft>
                <a:spcPts val="0"/>
              </a:spcAft>
              <a:defRPr sz="1200" kern="1200" smtClean="0">
                <a:solidFill>
                  <a:schemeClr val="tx1">
                    <a:tint val="75000"/>
                  </a:schemeClr>
                </a:solidFill>
                <a:latin typeface="+mn-lt"/>
                <a:ea typeface="+mn-ea"/>
                <a:cs typeface="+mn-cs"/>
              </a:defRPr>
            </a:lvl1pPr>
            <a:lvl2pPr marL="455613" indent="1588" algn="l" defTabSz="912813" rtl="0" fontAlgn="base">
              <a:spcBef>
                <a:spcPct val="0"/>
              </a:spcBef>
              <a:spcAft>
                <a:spcPct val="0"/>
              </a:spcAft>
              <a:defRPr kern="1200">
                <a:solidFill>
                  <a:schemeClr val="tx1"/>
                </a:solidFill>
                <a:latin typeface="Calibri" pitchFamily="34" charset="0"/>
                <a:ea typeface="+mn-ea"/>
                <a:cs typeface="Arial" charset="0"/>
              </a:defRPr>
            </a:lvl2pPr>
            <a:lvl3pPr marL="912813" indent="1588" algn="l" defTabSz="912813" rtl="0" fontAlgn="base">
              <a:spcBef>
                <a:spcPct val="0"/>
              </a:spcBef>
              <a:spcAft>
                <a:spcPct val="0"/>
              </a:spcAft>
              <a:defRPr kern="1200">
                <a:solidFill>
                  <a:schemeClr val="tx1"/>
                </a:solidFill>
                <a:latin typeface="Calibri" pitchFamily="34" charset="0"/>
                <a:ea typeface="+mn-ea"/>
                <a:cs typeface="Arial" charset="0"/>
              </a:defRPr>
            </a:lvl3pPr>
            <a:lvl4pPr marL="1370013" indent="1588" algn="l" defTabSz="912813" rtl="0" fontAlgn="base">
              <a:spcBef>
                <a:spcPct val="0"/>
              </a:spcBef>
              <a:spcAft>
                <a:spcPct val="0"/>
              </a:spcAft>
              <a:defRPr kern="1200">
                <a:solidFill>
                  <a:schemeClr val="tx1"/>
                </a:solidFill>
                <a:latin typeface="Calibri" pitchFamily="34" charset="0"/>
                <a:ea typeface="+mn-ea"/>
                <a:cs typeface="Arial" charset="0"/>
              </a:defRPr>
            </a:lvl4pPr>
            <a:lvl5pPr marL="1827213" indent="1588" algn="l" defTabSz="912813"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a:lstStyle>
          <a:p>
            <a:endParaRPr lang="en-ZA" dirty="0"/>
          </a:p>
        </p:txBody>
      </p:sp>
      <p:sp>
        <p:nvSpPr>
          <p:cNvPr id="12" name="Subtitle 2"/>
          <p:cNvSpPr txBox="1">
            <a:spLocks/>
          </p:cNvSpPr>
          <p:nvPr userDrawn="1"/>
        </p:nvSpPr>
        <p:spPr bwMode="auto">
          <a:xfrm>
            <a:off x="7362924" y="126225"/>
            <a:ext cx="3024336" cy="234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t" anchorCtr="0" compatLnSpc="1">
            <a:prstTxWarp prst="textNoShape">
              <a:avLst/>
            </a:prstTxWarp>
            <a:noAutofit/>
          </a:bodyPr>
          <a:lstStyle>
            <a:lvl1pPr marL="341313" indent="-341313" algn="l" defTabSz="912813" rtl="0" fontAlgn="base">
              <a:spcBef>
                <a:spcPct val="20000"/>
              </a:spcBef>
              <a:spcAft>
                <a:spcPct val="0"/>
              </a:spcAft>
              <a:buFont typeface="Arial" charset="0"/>
              <a:buChar char="•"/>
              <a:defRPr sz="3200" kern="1200">
                <a:solidFill>
                  <a:schemeClr val="tx1"/>
                </a:solidFill>
                <a:latin typeface="+mn-lt"/>
                <a:ea typeface="+mn-ea"/>
                <a:cs typeface="+mn-cs"/>
              </a:defRPr>
            </a:lvl1pPr>
            <a:lvl2pPr marL="741363" indent="-284163" algn="l" defTabSz="912813" rtl="0" fontAlgn="base">
              <a:spcBef>
                <a:spcPct val="20000"/>
              </a:spcBef>
              <a:spcAft>
                <a:spcPct val="0"/>
              </a:spcAft>
              <a:buFont typeface="Arial" charset="0"/>
              <a:buChar char="–"/>
              <a:defRPr sz="2800" kern="1200">
                <a:solidFill>
                  <a:schemeClr val="tx1"/>
                </a:solidFill>
                <a:latin typeface="+mn-lt"/>
                <a:ea typeface="+mn-ea"/>
                <a:cs typeface="+mn-cs"/>
              </a:defRPr>
            </a:lvl2pPr>
            <a:lvl3pPr marL="1141413" indent="-227013" algn="l" defTabSz="912813" rtl="0" fontAlgn="base">
              <a:spcBef>
                <a:spcPct val="20000"/>
              </a:spcBef>
              <a:spcAft>
                <a:spcPct val="0"/>
              </a:spcAft>
              <a:buFont typeface="Arial" charset="0"/>
              <a:buChar char="•"/>
              <a:defRPr sz="2400" kern="1200">
                <a:solidFill>
                  <a:schemeClr val="tx1"/>
                </a:solidFill>
                <a:latin typeface="+mn-lt"/>
                <a:ea typeface="+mn-ea"/>
                <a:cs typeface="+mn-cs"/>
              </a:defRPr>
            </a:lvl3pPr>
            <a:lvl4pPr marL="1598613" indent="-227013" algn="l" defTabSz="912813" rtl="0" fontAlgn="base">
              <a:spcBef>
                <a:spcPct val="20000"/>
              </a:spcBef>
              <a:spcAft>
                <a:spcPct val="0"/>
              </a:spcAft>
              <a:buFont typeface="Arial" charset="0"/>
              <a:buChar char="–"/>
              <a:defRPr sz="2000" kern="1200">
                <a:solidFill>
                  <a:schemeClr val="tx1"/>
                </a:solidFill>
                <a:latin typeface="+mn-lt"/>
                <a:ea typeface="+mn-ea"/>
                <a:cs typeface="+mn-cs"/>
              </a:defRPr>
            </a:lvl4pPr>
            <a:lvl5pPr marL="2055813" indent="-227013" algn="l" defTabSz="912813" rtl="0" fontAlgn="base">
              <a:spcBef>
                <a:spcPct val="20000"/>
              </a:spcBef>
              <a:spcAft>
                <a:spcPct val="0"/>
              </a:spcAft>
              <a:buFont typeface="Arial" charset="0"/>
              <a:buChar char="»"/>
              <a:defRPr sz="2000" kern="1200">
                <a:solidFill>
                  <a:schemeClr val="tx1"/>
                </a:solidFill>
                <a:latin typeface="+mn-lt"/>
                <a:ea typeface="+mn-ea"/>
                <a:cs typeface="+mn-cs"/>
              </a:defRPr>
            </a:lvl5pPr>
            <a:lvl6pPr marL="2514552"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43"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34"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25"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131"/>
              </a:lnSpc>
              <a:buNone/>
            </a:pPr>
            <a:r>
              <a:rPr lang="en-ZA" sz="1400" b="1" baseline="0" dirty="0">
                <a:solidFill>
                  <a:srgbClr val="E31837"/>
                </a:solidFill>
                <a:latin typeface="Arial" pitchFamily="34" charset="0"/>
                <a:cs typeface="Arial" pitchFamily="34" charset="0"/>
              </a:rPr>
              <a:t>Library and Information Services</a:t>
            </a:r>
          </a:p>
        </p:txBody>
      </p:sp>
    </p:spTree>
    <p:extLst>
      <p:ext uri="{BB962C8B-B14F-4D97-AF65-F5344CB8AC3E}">
        <p14:creationId xmlns:p14="http://schemas.microsoft.com/office/powerpoint/2010/main" val="3826411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988" y="7008813"/>
            <a:ext cx="2495550" cy="401637"/>
          </a:xfrm>
          <a:prstGeom prst="rect">
            <a:avLst/>
          </a:prstGeom>
        </p:spPr>
        <p:txBody>
          <a:bodyPr/>
          <a:lstStyle>
            <a:lvl1pPr>
              <a:defRPr/>
            </a:lvl1pPr>
          </a:lstStyle>
          <a:p>
            <a:pPr>
              <a:defRPr/>
            </a:pPr>
            <a:fld id="{B7351575-FE31-4616-8BA1-1CC4F8E76236}" type="datetime1">
              <a:rPr lang="en-ZA" smtClean="0"/>
              <a:pPr>
                <a:defRPr/>
              </a:pPr>
              <a:t>2024/06/27</a:t>
            </a:fld>
            <a:endParaRPr lang="en-ZA" dirty="0"/>
          </a:p>
        </p:txBody>
      </p:sp>
      <p:sp>
        <p:nvSpPr>
          <p:cNvPr id="5" name="Footer Placeholder 4"/>
          <p:cNvSpPr>
            <a:spLocks noGrp="1"/>
          </p:cNvSpPr>
          <p:nvPr>
            <p:ph type="ftr" sz="quarter" idx="11"/>
          </p:nvPr>
        </p:nvSpPr>
        <p:spPr>
          <a:xfrm>
            <a:off x="3652838" y="7008813"/>
            <a:ext cx="3387725" cy="40163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a:xfrm>
            <a:off x="7662863" y="7008813"/>
            <a:ext cx="2495550" cy="401637"/>
          </a:xfrm>
          <a:prstGeom prst="rect">
            <a:avLst/>
          </a:prstGeom>
        </p:spPr>
        <p:txBody>
          <a:bodyPr/>
          <a:lstStyle>
            <a:lvl1pPr>
              <a:defRPr/>
            </a:lvl1pPr>
          </a:lstStyle>
          <a:p>
            <a:pPr>
              <a:defRPr/>
            </a:pPr>
            <a:fld id="{257C0F78-1A7C-439D-9529-360E7FD7599B}" type="slidenum">
              <a:rPr lang="en-ZA"/>
              <a:pPr>
                <a:defRPr/>
              </a:pPr>
              <a:t>‹#›</a:t>
            </a:fld>
            <a:endParaRPr lang="en-ZA" dirty="0"/>
          </a:p>
        </p:txBody>
      </p:sp>
      <p:sp>
        <p:nvSpPr>
          <p:cNvPr id="8" name="Title Placeholder 1"/>
          <p:cNvSpPr>
            <a:spLocks noGrp="1"/>
          </p:cNvSpPr>
          <p:nvPr>
            <p:ph type="title"/>
          </p:nvPr>
        </p:nvSpPr>
        <p:spPr bwMode="auto">
          <a:xfrm>
            <a:off x="698401" y="1569600"/>
            <a:ext cx="9472836"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en-US" dirty="0"/>
              <a:t>Click to edit Master title style</a:t>
            </a:r>
            <a:endParaRPr lang="en-ZA" dirty="0"/>
          </a:p>
        </p:txBody>
      </p:sp>
      <p:sp>
        <p:nvSpPr>
          <p:cNvPr id="10" name="Content Placeholder 2"/>
          <p:cNvSpPr>
            <a:spLocks noGrp="1"/>
          </p:cNvSpPr>
          <p:nvPr>
            <p:ph sz="half" idx="1"/>
          </p:nvPr>
        </p:nvSpPr>
        <p:spPr>
          <a:xfrm>
            <a:off x="698400" y="3398399"/>
            <a:ext cx="9462036" cy="3406567"/>
          </a:xfrm>
        </p:spPr>
        <p:txBody>
          <a:bodyPr/>
          <a:lstStyle>
            <a:lvl1pPr>
              <a:defRPr sz="2500"/>
            </a:lvl1pPr>
            <a:lvl2pPr>
              <a:defRPr sz="2500"/>
            </a:lvl2pPr>
            <a:lvl3pPr>
              <a:defRPr sz="2500"/>
            </a:lvl3pPr>
            <a:lvl4pPr>
              <a:defRPr sz="2500"/>
            </a:lvl4pPr>
            <a:lvl5pPr>
              <a:defRPr sz="25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1108708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988" y="7008813"/>
            <a:ext cx="2495550" cy="401637"/>
          </a:xfrm>
          <a:prstGeom prst="rect">
            <a:avLst/>
          </a:prstGeom>
        </p:spPr>
        <p:txBody>
          <a:bodyPr/>
          <a:lstStyle>
            <a:lvl1pPr>
              <a:defRPr/>
            </a:lvl1pPr>
          </a:lstStyle>
          <a:p>
            <a:pPr>
              <a:defRPr/>
            </a:pPr>
            <a:fld id="{B7351575-FE31-4616-8BA1-1CC4F8E76236}" type="datetime1">
              <a:rPr lang="en-ZA" smtClean="0"/>
              <a:pPr>
                <a:defRPr/>
              </a:pPr>
              <a:t>2024/06/27</a:t>
            </a:fld>
            <a:endParaRPr lang="en-ZA" dirty="0"/>
          </a:p>
        </p:txBody>
      </p:sp>
      <p:sp>
        <p:nvSpPr>
          <p:cNvPr id="5" name="Footer Placeholder 4"/>
          <p:cNvSpPr>
            <a:spLocks noGrp="1"/>
          </p:cNvSpPr>
          <p:nvPr>
            <p:ph type="ftr" sz="quarter" idx="11"/>
          </p:nvPr>
        </p:nvSpPr>
        <p:spPr>
          <a:xfrm>
            <a:off x="3652838" y="7008813"/>
            <a:ext cx="3387725" cy="40163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a:xfrm>
            <a:off x="7662863" y="7008813"/>
            <a:ext cx="2495550" cy="401637"/>
          </a:xfrm>
          <a:prstGeom prst="rect">
            <a:avLst/>
          </a:prstGeom>
        </p:spPr>
        <p:txBody>
          <a:bodyPr/>
          <a:lstStyle>
            <a:lvl1pPr>
              <a:defRPr/>
            </a:lvl1pPr>
          </a:lstStyle>
          <a:p>
            <a:pPr>
              <a:defRPr/>
            </a:pPr>
            <a:fld id="{257C0F78-1A7C-439D-9529-360E7FD7599B}" type="slidenum">
              <a:rPr lang="en-ZA"/>
              <a:pPr>
                <a:defRPr/>
              </a:pPr>
              <a:t>‹#›</a:t>
            </a:fld>
            <a:endParaRPr lang="en-ZA" dirty="0"/>
          </a:p>
        </p:txBody>
      </p:sp>
      <p:sp>
        <p:nvSpPr>
          <p:cNvPr id="8" name="Title Placeholder 1"/>
          <p:cNvSpPr>
            <a:spLocks noGrp="1"/>
          </p:cNvSpPr>
          <p:nvPr>
            <p:ph type="title"/>
          </p:nvPr>
        </p:nvSpPr>
        <p:spPr bwMode="auto">
          <a:xfrm>
            <a:off x="698401" y="1569600"/>
            <a:ext cx="9472836"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en-US" dirty="0"/>
              <a:t>Click to edit Master title style</a:t>
            </a:r>
            <a:endParaRPr lang="en-ZA" dirty="0"/>
          </a:p>
        </p:txBody>
      </p:sp>
      <p:sp>
        <p:nvSpPr>
          <p:cNvPr id="10" name="Content Placeholder 2"/>
          <p:cNvSpPr>
            <a:spLocks noGrp="1"/>
          </p:cNvSpPr>
          <p:nvPr>
            <p:ph sz="half" idx="1"/>
          </p:nvPr>
        </p:nvSpPr>
        <p:spPr>
          <a:xfrm>
            <a:off x="698400" y="3398400"/>
            <a:ext cx="9462036" cy="3262551"/>
          </a:xfrm>
        </p:spPr>
        <p:txBody>
          <a:bodyPr/>
          <a:lstStyle>
            <a:lvl1pPr marL="0" indent="0">
              <a:buNone/>
              <a:defRPr sz="2500"/>
            </a:lvl1pPr>
            <a:lvl2pPr marL="457200" indent="0">
              <a:buNone/>
              <a:defRPr sz="2500"/>
            </a:lvl2pPr>
            <a:lvl3pPr marL="914400" indent="0">
              <a:buNone/>
              <a:defRPr sz="2500"/>
            </a:lvl3pPr>
            <a:lvl4pPr marL="1371600" indent="0">
              <a:buNone/>
              <a:defRPr sz="2500"/>
            </a:lvl4pPr>
            <a:lvl5pPr marL="1828800" indent="0">
              <a:buNone/>
              <a:defRPr sz="2500"/>
            </a:lvl5pPr>
            <a:lvl6pPr>
              <a:defRPr sz="1800"/>
            </a:lvl6pPr>
            <a:lvl7pPr>
              <a:defRPr sz="1800"/>
            </a:lvl7pPr>
            <a:lvl8pPr>
              <a:defRPr sz="1800"/>
            </a:lvl8pPr>
            <a:lvl9pPr>
              <a:defRPr sz="1800"/>
            </a:lvl9pPr>
          </a:lstStyle>
          <a:p>
            <a:pPr lvl="0"/>
            <a:r>
              <a:rPr lang="en-US" dirty="0"/>
              <a:t>Click to edit Master text styles</a:t>
            </a:r>
            <a:endParaRPr lang="en-ZA" dirty="0"/>
          </a:p>
        </p:txBody>
      </p:sp>
    </p:spTree>
    <p:extLst>
      <p:ext uri="{BB962C8B-B14F-4D97-AF65-F5344CB8AC3E}">
        <p14:creationId xmlns:p14="http://schemas.microsoft.com/office/powerpoint/2010/main" val="3473583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98401" y="1569600"/>
            <a:ext cx="9400827" cy="1260475"/>
          </a:xfrm>
        </p:spPr>
        <p:txBody>
          <a:bodyPr/>
          <a:lstStyle/>
          <a:p>
            <a:r>
              <a:rPr lang="en-US" dirty="0"/>
              <a:t>Click to edit Master title style</a:t>
            </a:r>
            <a:endParaRPr lang="en-ZA" dirty="0"/>
          </a:p>
        </p:txBody>
      </p:sp>
      <p:sp>
        <p:nvSpPr>
          <p:cNvPr id="3" name="Content Placeholder 2"/>
          <p:cNvSpPr>
            <a:spLocks noGrp="1"/>
          </p:cNvSpPr>
          <p:nvPr>
            <p:ph sz="half" idx="1"/>
          </p:nvPr>
        </p:nvSpPr>
        <p:spPr>
          <a:xfrm>
            <a:off x="698400" y="3398400"/>
            <a:ext cx="4519402" cy="3456384"/>
          </a:xfrm>
        </p:spPr>
        <p:txBody>
          <a:bodyPr/>
          <a:lstStyle>
            <a:lvl1pPr>
              <a:defRPr sz="2500"/>
            </a:lvl1pPr>
            <a:lvl2pPr>
              <a:defRPr sz="2500"/>
            </a:lvl2pPr>
            <a:lvl3pPr>
              <a:defRPr sz="2500"/>
            </a:lvl3pPr>
            <a:lvl4pPr>
              <a:defRPr sz="2500"/>
            </a:lvl4pPr>
            <a:lvl5pPr>
              <a:defRPr sz="25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Content Placeholder 3"/>
          <p:cNvSpPr>
            <a:spLocks noGrp="1"/>
          </p:cNvSpPr>
          <p:nvPr>
            <p:ph sz="half" idx="2"/>
          </p:nvPr>
        </p:nvSpPr>
        <p:spPr>
          <a:xfrm>
            <a:off x="5435811" y="3398400"/>
            <a:ext cx="4663417" cy="3456384"/>
          </a:xfrm>
        </p:spPr>
        <p:txBody>
          <a:bodyPr/>
          <a:lstStyle>
            <a:lvl1pPr>
              <a:defRPr sz="2500"/>
            </a:lvl1pPr>
            <a:lvl2pPr>
              <a:defRPr sz="2500"/>
            </a:lvl2pPr>
            <a:lvl3pPr>
              <a:defRPr sz="2500"/>
            </a:lvl3pPr>
            <a:lvl4pPr>
              <a:defRPr sz="2500"/>
            </a:lvl4pPr>
            <a:lvl5pPr>
              <a:defRPr sz="25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5" name="Date Placeholder 3"/>
          <p:cNvSpPr>
            <a:spLocks noGrp="1"/>
          </p:cNvSpPr>
          <p:nvPr>
            <p:ph type="dt" sz="half" idx="10"/>
          </p:nvPr>
        </p:nvSpPr>
        <p:spPr>
          <a:xfrm>
            <a:off x="534988" y="7008813"/>
            <a:ext cx="2495550" cy="401637"/>
          </a:xfrm>
          <a:prstGeom prst="rect">
            <a:avLst/>
          </a:prstGeom>
        </p:spPr>
        <p:txBody>
          <a:bodyPr/>
          <a:lstStyle>
            <a:lvl1pPr>
              <a:defRPr/>
            </a:lvl1pPr>
          </a:lstStyle>
          <a:p>
            <a:pPr>
              <a:defRPr/>
            </a:pPr>
            <a:fld id="{B8A2FD8A-CFE2-42F8-92F3-9F9499E7F3E3}" type="datetime1">
              <a:rPr lang="en-ZA" smtClean="0"/>
              <a:pPr>
                <a:defRPr/>
              </a:pPr>
              <a:t>2024/06/27</a:t>
            </a:fld>
            <a:endParaRPr lang="en-ZA" dirty="0"/>
          </a:p>
        </p:txBody>
      </p:sp>
      <p:sp>
        <p:nvSpPr>
          <p:cNvPr id="6" name="Footer Placeholder 4"/>
          <p:cNvSpPr>
            <a:spLocks noGrp="1"/>
          </p:cNvSpPr>
          <p:nvPr>
            <p:ph type="ftr" sz="quarter" idx="11"/>
          </p:nvPr>
        </p:nvSpPr>
        <p:spPr>
          <a:xfrm>
            <a:off x="3652838" y="7008813"/>
            <a:ext cx="3387725" cy="401637"/>
          </a:xfrm>
          <a:prstGeom prst="rect">
            <a:avLst/>
          </a:prstGeom>
        </p:spPr>
        <p:txBody>
          <a:bodyPr/>
          <a:lstStyle>
            <a:lvl1pPr>
              <a:defRPr/>
            </a:lvl1pPr>
          </a:lstStyle>
          <a:p>
            <a:pPr>
              <a:defRPr/>
            </a:pPr>
            <a:endParaRPr lang="en-ZA" dirty="0"/>
          </a:p>
        </p:txBody>
      </p:sp>
      <p:sp>
        <p:nvSpPr>
          <p:cNvPr id="7" name="Slide Number Placeholder 5"/>
          <p:cNvSpPr>
            <a:spLocks noGrp="1"/>
          </p:cNvSpPr>
          <p:nvPr>
            <p:ph type="sldNum" sz="quarter" idx="12"/>
          </p:nvPr>
        </p:nvSpPr>
        <p:spPr>
          <a:xfrm>
            <a:off x="9445625" y="7020991"/>
            <a:ext cx="1085651" cy="401637"/>
          </a:xfrm>
          <a:prstGeom prst="rect">
            <a:avLst/>
          </a:prstGeom>
        </p:spPr>
        <p:txBody>
          <a:bodyPr/>
          <a:lstStyle>
            <a:lvl1pPr>
              <a:defRPr/>
            </a:lvl1pPr>
          </a:lstStyle>
          <a:p>
            <a:pPr>
              <a:defRPr/>
            </a:pPr>
            <a:fld id="{911967AA-7EA4-4145-BA47-1DA39AE63AEC}" type="slidenum">
              <a:rPr lang="en-ZA"/>
              <a:pPr>
                <a:defRPr/>
              </a:pPr>
              <a:t>‹#›</a:t>
            </a:fld>
            <a:endParaRPr lang="en-ZA" dirty="0"/>
          </a:p>
        </p:txBody>
      </p:sp>
    </p:spTree>
    <p:extLst>
      <p:ext uri="{BB962C8B-B14F-4D97-AF65-F5344CB8AC3E}">
        <p14:creationId xmlns:p14="http://schemas.microsoft.com/office/powerpoint/2010/main" val="1903803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534988" y="7008813"/>
            <a:ext cx="2495550" cy="401637"/>
          </a:xfrm>
          <a:prstGeom prst="rect">
            <a:avLst/>
          </a:prstGeom>
        </p:spPr>
        <p:txBody>
          <a:bodyPr/>
          <a:lstStyle>
            <a:lvl1pPr>
              <a:defRPr/>
            </a:lvl1pPr>
          </a:lstStyle>
          <a:p>
            <a:pPr>
              <a:defRPr/>
            </a:pPr>
            <a:fld id="{B7351575-FE31-4616-8BA1-1CC4F8E76236}" type="datetime1">
              <a:rPr lang="en-ZA" smtClean="0"/>
              <a:pPr>
                <a:defRPr/>
              </a:pPr>
              <a:t>2024/06/27</a:t>
            </a:fld>
            <a:endParaRPr lang="en-ZA" dirty="0"/>
          </a:p>
        </p:txBody>
      </p:sp>
      <p:sp>
        <p:nvSpPr>
          <p:cNvPr id="5" name="Footer Placeholder 4"/>
          <p:cNvSpPr>
            <a:spLocks noGrp="1"/>
          </p:cNvSpPr>
          <p:nvPr>
            <p:ph type="ftr" sz="quarter" idx="11"/>
          </p:nvPr>
        </p:nvSpPr>
        <p:spPr>
          <a:xfrm>
            <a:off x="3652838" y="7008813"/>
            <a:ext cx="3387725" cy="401637"/>
          </a:xfrm>
          <a:prstGeom prst="rect">
            <a:avLst/>
          </a:prstGeom>
        </p:spPr>
        <p:txBody>
          <a:bodyPr/>
          <a:lstStyle>
            <a:lvl1pPr>
              <a:defRPr/>
            </a:lvl1pPr>
          </a:lstStyle>
          <a:p>
            <a:pPr>
              <a:defRPr/>
            </a:pPr>
            <a:endParaRPr lang="en-ZA" dirty="0"/>
          </a:p>
        </p:txBody>
      </p:sp>
      <p:sp>
        <p:nvSpPr>
          <p:cNvPr id="6" name="Slide Number Placeholder 5"/>
          <p:cNvSpPr>
            <a:spLocks noGrp="1"/>
          </p:cNvSpPr>
          <p:nvPr>
            <p:ph type="sldNum" sz="quarter" idx="12"/>
          </p:nvPr>
        </p:nvSpPr>
        <p:spPr>
          <a:xfrm>
            <a:off x="10099228" y="7020991"/>
            <a:ext cx="432048" cy="401637"/>
          </a:xfrm>
          <a:prstGeom prst="rect">
            <a:avLst/>
          </a:prstGeom>
        </p:spPr>
        <p:txBody>
          <a:bodyPr/>
          <a:lstStyle>
            <a:lvl1pPr>
              <a:defRPr/>
            </a:lvl1pPr>
          </a:lstStyle>
          <a:p>
            <a:pPr>
              <a:defRPr/>
            </a:pPr>
            <a:fld id="{257C0F78-1A7C-439D-9529-360E7FD7599B}" type="slidenum">
              <a:rPr lang="en-ZA"/>
              <a:pPr>
                <a:defRPr/>
              </a:pPr>
              <a:t>‹#›</a:t>
            </a:fld>
            <a:endParaRPr lang="en-ZA" dirty="0"/>
          </a:p>
        </p:txBody>
      </p:sp>
      <p:sp>
        <p:nvSpPr>
          <p:cNvPr id="8" name="Title Placeholder 1"/>
          <p:cNvSpPr>
            <a:spLocks noGrp="1"/>
          </p:cNvSpPr>
          <p:nvPr>
            <p:ph type="title"/>
          </p:nvPr>
        </p:nvSpPr>
        <p:spPr bwMode="auto">
          <a:xfrm>
            <a:off x="698401" y="1569600"/>
            <a:ext cx="9472836"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en-US" dirty="0"/>
              <a:t>Click to edit Master title style</a:t>
            </a:r>
            <a:endParaRPr lang="en-ZA" dirty="0"/>
          </a:p>
        </p:txBody>
      </p:sp>
      <p:sp>
        <p:nvSpPr>
          <p:cNvPr id="10" name="Content Placeholder 2"/>
          <p:cNvSpPr>
            <a:spLocks noGrp="1"/>
          </p:cNvSpPr>
          <p:nvPr>
            <p:ph sz="half" idx="1"/>
          </p:nvPr>
        </p:nvSpPr>
        <p:spPr>
          <a:xfrm>
            <a:off x="698400" y="2916535"/>
            <a:ext cx="9462036" cy="3406567"/>
          </a:xfrm>
        </p:spPr>
        <p:txBody>
          <a:bodyPr/>
          <a:lstStyle>
            <a:lvl1pPr>
              <a:defRPr sz="2500"/>
            </a:lvl1pPr>
            <a:lvl2pPr>
              <a:defRPr sz="2500"/>
            </a:lvl2pPr>
            <a:lvl3pPr>
              <a:defRPr sz="2500"/>
            </a:lvl3pPr>
            <a:lvl4pPr>
              <a:defRPr sz="2500"/>
            </a:lvl4pPr>
            <a:lvl5pPr>
              <a:defRPr sz="25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457804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7008813"/>
            <a:ext cx="2495550" cy="401637"/>
          </a:xfrm>
          <a:prstGeom prst="rect">
            <a:avLst/>
          </a:prstGeom>
        </p:spPr>
        <p:txBody>
          <a:bodyPr/>
          <a:lstStyle>
            <a:lvl1pPr>
              <a:defRPr/>
            </a:lvl1pPr>
          </a:lstStyle>
          <a:p>
            <a:pPr>
              <a:defRPr/>
            </a:pPr>
            <a:fld id="{D1CE52A3-41A8-420F-95F5-4E7EAC7118A6}" type="datetime1">
              <a:rPr lang="en-ZA" smtClean="0"/>
              <a:pPr>
                <a:defRPr/>
              </a:pPr>
              <a:t>2024/06/27</a:t>
            </a:fld>
            <a:endParaRPr lang="en-ZA" dirty="0"/>
          </a:p>
        </p:txBody>
      </p:sp>
      <p:sp>
        <p:nvSpPr>
          <p:cNvPr id="3" name="Footer Placeholder 4"/>
          <p:cNvSpPr>
            <a:spLocks noGrp="1"/>
          </p:cNvSpPr>
          <p:nvPr>
            <p:ph type="ftr" sz="quarter" idx="11"/>
          </p:nvPr>
        </p:nvSpPr>
        <p:spPr>
          <a:xfrm>
            <a:off x="3652838" y="7008813"/>
            <a:ext cx="3387725" cy="401637"/>
          </a:xfrm>
          <a:prstGeom prst="rect">
            <a:avLst/>
          </a:prstGeom>
        </p:spPr>
        <p:txBody>
          <a:bodyPr/>
          <a:lstStyle>
            <a:lvl1pPr>
              <a:defRPr/>
            </a:lvl1pPr>
          </a:lstStyle>
          <a:p>
            <a:pPr>
              <a:defRPr/>
            </a:pPr>
            <a:endParaRPr lang="en-ZA" dirty="0"/>
          </a:p>
        </p:txBody>
      </p:sp>
      <p:sp>
        <p:nvSpPr>
          <p:cNvPr id="4" name="Slide Number Placeholder 5"/>
          <p:cNvSpPr>
            <a:spLocks noGrp="1"/>
          </p:cNvSpPr>
          <p:nvPr>
            <p:ph type="sldNum" sz="quarter" idx="12"/>
          </p:nvPr>
        </p:nvSpPr>
        <p:spPr>
          <a:xfrm>
            <a:off x="7662863" y="7008813"/>
            <a:ext cx="2495550" cy="401637"/>
          </a:xfrm>
          <a:prstGeom prst="rect">
            <a:avLst/>
          </a:prstGeom>
        </p:spPr>
        <p:txBody>
          <a:bodyPr/>
          <a:lstStyle>
            <a:lvl1pPr>
              <a:defRPr/>
            </a:lvl1pPr>
          </a:lstStyle>
          <a:p>
            <a:pPr>
              <a:defRPr/>
            </a:pPr>
            <a:fld id="{E3BA3F5D-7979-4746-BD61-A95278CAA47E}" type="slidenum">
              <a:rPr lang="en-ZA"/>
              <a:pPr>
                <a:defRPr/>
              </a:pPr>
              <a:t>‹#›</a:t>
            </a:fld>
            <a:endParaRPr lang="en-ZA" dirty="0"/>
          </a:p>
        </p:txBody>
      </p:sp>
    </p:spTree>
    <p:extLst>
      <p:ext uri="{BB962C8B-B14F-4D97-AF65-F5344CB8AC3E}">
        <p14:creationId xmlns:p14="http://schemas.microsoft.com/office/powerpoint/2010/main" val="2300392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5" descr="Slideshow p2.jpg"/>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0" y="252239"/>
            <a:ext cx="10682933" cy="7309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Title Placeholder 1"/>
          <p:cNvSpPr>
            <a:spLocks noGrp="1"/>
          </p:cNvSpPr>
          <p:nvPr>
            <p:ph type="title"/>
          </p:nvPr>
        </p:nvSpPr>
        <p:spPr bwMode="auto">
          <a:xfrm>
            <a:off x="698401" y="1569600"/>
            <a:ext cx="9472836"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p>
            <a:pPr lvl="0"/>
            <a:r>
              <a:rPr lang="en-US" dirty="0"/>
              <a:t>Click to edit Master title style</a:t>
            </a:r>
            <a:endParaRPr lang="en-ZA" dirty="0"/>
          </a:p>
        </p:txBody>
      </p:sp>
      <p:sp>
        <p:nvSpPr>
          <p:cNvPr id="1027" name="Text Placeholder 2"/>
          <p:cNvSpPr>
            <a:spLocks noGrp="1"/>
          </p:cNvSpPr>
          <p:nvPr>
            <p:ph type="body" idx="1"/>
          </p:nvPr>
        </p:nvSpPr>
        <p:spPr bwMode="auto">
          <a:xfrm>
            <a:off x="698400" y="3060551"/>
            <a:ext cx="9420225" cy="36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9" name="Subtitle 2"/>
          <p:cNvSpPr txBox="1">
            <a:spLocks/>
          </p:cNvSpPr>
          <p:nvPr userDrawn="1"/>
        </p:nvSpPr>
        <p:spPr bwMode="auto">
          <a:xfrm>
            <a:off x="7578948" y="220827"/>
            <a:ext cx="3024336" cy="234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t" anchorCtr="0" compatLnSpc="1">
            <a:prstTxWarp prst="textNoShape">
              <a:avLst/>
            </a:prstTxWarp>
            <a:noAutofit/>
          </a:bodyPr>
          <a:lstStyle>
            <a:lvl1pPr marL="341313" indent="-341313" algn="l" defTabSz="912813" rtl="0" fontAlgn="base">
              <a:spcBef>
                <a:spcPct val="20000"/>
              </a:spcBef>
              <a:spcAft>
                <a:spcPct val="0"/>
              </a:spcAft>
              <a:buFont typeface="Arial" charset="0"/>
              <a:buChar char="•"/>
              <a:defRPr sz="3200" kern="1200">
                <a:solidFill>
                  <a:schemeClr val="tx1"/>
                </a:solidFill>
                <a:latin typeface="+mn-lt"/>
                <a:ea typeface="+mn-ea"/>
                <a:cs typeface="+mn-cs"/>
              </a:defRPr>
            </a:lvl1pPr>
            <a:lvl2pPr marL="741363" indent="-284163" algn="l" defTabSz="912813" rtl="0" fontAlgn="base">
              <a:spcBef>
                <a:spcPct val="20000"/>
              </a:spcBef>
              <a:spcAft>
                <a:spcPct val="0"/>
              </a:spcAft>
              <a:buFont typeface="Arial" charset="0"/>
              <a:buChar char="–"/>
              <a:defRPr sz="2800" kern="1200">
                <a:solidFill>
                  <a:schemeClr val="tx1"/>
                </a:solidFill>
                <a:latin typeface="+mn-lt"/>
                <a:ea typeface="+mn-ea"/>
                <a:cs typeface="+mn-cs"/>
              </a:defRPr>
            </a:lvl2pPr>
            <a:lvl3pPr marL="1141413" indent="-227013" algn="l" defTabSz="912813" rtl="0" fontAlgn="base">
              <a:spcBef>
                <a:spcPct val="20000"/>
              </a:spcBef>
              <a:spcAft>
                <a:spcPct val="0"/>
              </a:spcAft>
              <a:buFont typeface="Arial" charset="0"/>
              <a:buChar char="•"/>
              <a:defRPr sz="2400" kern="1200">
                <a:solidFill>
                  <a:schemeClr val="tx1"/>
                </a:solidFill>
                <a:latin typeface="+mn-lt"/>
                <a:ea typeface="+mn-ea"/>
                <a:cs typeface="+mn-cs"/>
              </a:defRPr>
            </a:lvl3pPr>
            <a:lvl4pPr marL="1598613" indent="-227013" algn="l" defTabSz="912813" rtl="0" fontAlgn="base">
              <a:spcBef>
                <a:spcPct val="20000"/>
              </a:spcBef>
              <a:spcAft>
                <a:spcPct val="0"/>
              </a:spcAft>
              <a:buFont typeface="Arial" charset="0"/>
              <a:buChar char="–"/>
              <a:defRPr sz="2000" kern="1200">
                <a:solidFill>
                  <a:schemeClr val="tx1"/>
                </a:solidFill>
                <a:latin typeface="+mn-lt"/>
                <a:ea typeface="+mn-ea"/>
                <a:cs typeface="+mn-cs"/>
              </a:defRPr>
            </a:lvl4pPr>
            <a:lvl5pPr marL="2055813" indent="-227013" algn="l" defTabSz="912813" rtl="0" fontAlgn="base">
              <a:spcBef>
                <a:spcPct val="20000"/>
              </a:spcBef>
              <a:spcAft>
                <a:spcPct val="0"/>
              </a:spcAft>
              <a:buFont typeface="Arial" charset="0"/>
              <a:buChar char="»"/>
              <a:defRPr sz="2000" kern="1200">
                <a:solidFill>
                  <a:schemeClr val="tx1"/>
                </a:solidFill>
                <a:latin typeface="+mn-lt"/>
                <a:ea typeface="+mn-ea"/>
                <a:cs typeface="+mn-cs"/>
              </a:defRPr>
            </a:lvl5pPr>
            <a:lvl6pPr marL="2514552"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43"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34"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25"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ts val="1131"/>
              </a:lnSpc>
              <a:buNone/>
            </a:pPr>
            <a:r>
              <a:rPr lang="en-ZA" sz="1400" b="1" dirty="0">
                <a:solidFill>
                  <a:srgbClr val="E31837"/>
                </a:solidFill>
                <a:latin typeface="Arial" pitchFamily="34" charset="0"/>
                <a:cs typeface="Arial" pitchFamily="34" charset="0"/>
              </a:rPr>
              <a:t>Library</a:t>
            </a:r>
            <a:r>
              <a:rPr lang="en-ZA" sz="1400" b="1" baseline="0" dirty="0">
                <a:solidFill>
                  <a:srgbClr val="E31837"/>
                </a:solidFill>
                <a:latin typeface="Arial" pitchFamily="34" charset="0"/>
                <a:cs typeface="Arial" pitchFamily="34" charset="0"/>
              </a:rPr>
              <a:t> and Information Services</a:t>
            </a:r>
            <a:endParaRPr lang="en-ZA" sz="1400" b="1" dirty="0">
              <a:solidFill>
                <a:srgbClr val="E31837"/>
              </a:solidFill>
              <a:latin typeface="Arial" pitchFamily="34" charset="0"/>
              <a:cs typeface="Arial"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6" r:id="rId3"/>
    <p:sldLayoutId id="2147483652" r:id="rId4"/>
    <p:sldLayoutId id="2147483657" r:id="rId5"/>
    <p:sldLayoutId id="2147483655" r:id="rId6"/>
  </p:sldLayoutIdLst>
  <p:hf hdr="0" ftr="0" dt="0"/>
  <p:txStyles>
    <p:titleStyle>
      <a:lvl1pPr algn="l" defTabSz="912813" rtl="0" fontAlgn="base">
        <a:spcBef>
          <a:spcPct val="0"/>
        </a:spcBef>
        <a:spcAft>
          <a:spcPct val="0"/>
        </a:spcAft>
        <a:defRPr sz="4000" b="1" kern="1200" cap="all" baseline="0">
          <a:solidFill>
            <a:schemeClr val="tx1"/>
          </a:solidFill>
          <a:latin typeface="Arial" pitchFamily="34" charset="0"/>
          <a:ea typeface="+mj-ea"/>
          <a:cs typeface="Arial" pitchFamily="34" charset="0"/>
        </a:defRPr>
      </a:lvl1pPr>
      <a:lvl2pPr algn="ctr" defTabSz="912813" rtl="0" fontAlgn="base">
        <a:spcBef>
          <a:spcPct val="0"/>
        </a:spcBef>
        <a:spcAft>
          <a:spcPct val="0"/>
        </a:spcAft>
        <a:defRPr sz="4400">
          <a:solidFill>
            <a:schemeClr val="tx1"/>
          </a:solidFill>
          <a:latin typeface="Calibri" pitchFamily="34" charset="0"/>
        </a:defRPr>
      </a:lvl2pPr>
      <a:lvl3pPr algn="ctr" defTabSz="912813" rtl="0" fontAlgn="base">
        <a:spcBef>
          <a:spcPct val="0"/>
        </a:spcBef>
        <a:spcAft>
          <a:spcPct val="0"/>
        </a:spcAft>
        <a:defRPr sz="4400">
          <a:solidFill>
            <a:schemeClr val="tx1"/>
          </a:solidFill>
          <a:latin typeface="Calibri" pitchFamily="34" charset="0"/>
        </a:defRPr>
      </a:lvl3pPr>
      <a:lvl4pPr algn="ctr" defTabSz="912813" rtl="0" fontAlgn="base">
        <a:spcBef>
          <a:spcPct val="0"/>
        </a:spcBef>
        <a:spcAft>
          <a:spcPct val="0"/>
        </a:spcAft>
        <a:defRPr sz="4400">
          <a:solidFill>
            <a:schemeClr val="tx1"/>
          </a:solidFill>
          <a:latin typeface="Calibri" pitchFamily="34" charset="0"/>
        </a:defRPr>
      </a:lvl4pPr>
      <a:lvl5pPr algn="ctr" defTabSz="912813" rtl="0" fontAlgn="base">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p:titleStyle>
    <p:bodyStyle>
      <a:lvl1pPr marL="341313" indent="-341313" algn="l" defTabSz="912813" rtl="0" fontAlgn="base">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1pPr>
      <a:lvl2pPr marL="741363" indent="-284163" algn="l" defTabSz="912813" rtl="0" fontAlgn="base">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2pPr>
      <a:lvl3pPr marL="1141413" indent="-227013" algn="l" defTabSz="912813" rtl="0" fontAlgn="base">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3pPr>
      <a:lvl4pPr marL="1598613" indent="-227013" algn="l" defTabSz="912813" rtl="0" fontAlgn="base">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4pPr>
      <a:lvl5pPr marL="2055813" indent="-227013" algn="l" defTabSz="912813" rtl="0" fontAlgn="base">
        <a:spcBef>
          <a:spcPct val="20000"/>
        </a:spcBef>
        <a:spcAft>
          <a:spcPct val="0"/>
        </a:spcAft>
        <a:buFont typeface="Arial" charset="0"/>
        <a:buChar char="»"/>
        <a:defRPr sz="2500" kern="1200">
          <a:solidFill>
            <a:schemeClr val="tx1"/>
          </a:solidFill>
          <a:latin typeface="Arial" pitchFamily="34" charset="0"/>
          <a:ea typeface="+mn-ea"/>
          <a:cs typeface="Arial" pitchFamily="34" charset="0"/>
        </a:defRPr>
      </a:lvl5pPr>
      <a:lvl6pPr marL="2514552"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43"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34"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25" indent="-228596" algn="l" defTabSz="9143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1"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4" algn="l" defTabSz="914382" rtl="0" eaLnBrk="1" latinLnBrk="0" hangingPunct="1">
        <a:defRPr sz="1800" kern="1200">
          <a:solidFill>
            <a:schemeClr val="tx1"/>
          </a:solidFill>
          <a:latin typeface="+mn-lt"/>
          <a:ea typeface="+mn-ea"/>
          <a:cs typeface="+mn-cs"/>
        </a:defRPr>
      </a:lvl4pPr>
      <a:lvl5pPr marL="1828765" algn="l" defTabSz="914382" rtl="0" eaLnBrk="1" latinLnBrk="0" hangingPunct="1">
        <a:defRPr sz="1800" kern="1200">
          <a:solidFill>
            <a:schemeClr val="tx1"/>
          </a:solidFill>
          <a:latin typeface="+mn-lt"/>
          <a:ea typeface="+mn-ea"/>
          <a:cs typeface="+mn-cs"/>
        </a:defRPr>
      </a:lvl5pPr>
      <a:lvl6pPr marL="2285956" algn="l" defTabSz="914382" rtl="0" eaLnBrk="1" latinLnBrk="0" hangingPunct="1">
        <a:defRPr sz="1800" kern="1200">
          <a:solidFill>
            <a:schemeClr val="tx1"/>
          </a:solidFill>
          <a:latin typeface="+mn-lt"/>
          <a:ea typeface="+mn-ea"/>
          <a:cs typeface="+mn-cs"/>
        </a:defRPr>
      </a:lvl6pPr>
      <a:lvl7pPr marL="2743147" algn="l" defTabSz="914382" rtl="0" eaLnBrk="1" latinLnBrk="0" hangingPunct="1">
        <a:defRPr sz="1800" kern="1200">
          <a:solidFill>
            <a:schemeClr val="tx1"/>
          </a:solidFill>
          <a:latin typeface="+mn-lt"/>
          <a:ea typeface="+mn-ea"/>
          <a:cs typeface="+mn-cs"/>
        </a:defRPr>
      </a:lvl7pPr>
      <a:lvl8pPr marL="3200339" algn="l" defTabSz="914382" rtl="0" eaLnBrk="1" latinLnBrk="0" hangingPunct="1">
        <a:defRPr sz="1800" kern="1200">
          <a:solidFill>
            <a:schemeClr val="tx1"/>
          </a:solidFill>
          <a:latin typeface="+mn-lt"/>
          <a:ea typeface="+mn-ea"/>
          <a:cs typeface="+mn-cs"/>
        </a:defRPr>
      </a:lvl8pPr>
      <a:lvl9pPr marL="3657530" algn="l" defTabSz="9143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hyperlink" Target="mailto:maakelm@tut.ac.za"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0196" y="1476375"/>
            <a:ext cx="9089391" cy="5940872"/>
          </a:xfrm>
        </p:spPr>
        <p:txBody>
          <a:bodyPr/>
          <a:lstStyle/>
          <a:p>
            <a:r>
              <a:rPr lang="en-ZA" altLang="en-US" sz="3200" dirty="0">
                <a:solidFill>
                  <a:srgbClr val="0070C0"/>
                </a:solidFill>
              </a:rPr>
              <a:t>                 </a:t>
            </a:r>
            <a:r>
              <a:rPr lang="en-ZA" altLang="en-US" sz="3200" dirty="0"/>
              <a:t>INTERNATIONALIZATION</a:t>
            </a:r>
            <a:br>
              <a:rPr lang="en-ZA" altLang="en-US" sz="3200" dirty="0"/>
            </a:br>
            <a:r>
              <a:rPr lang="en-ZA" altLang="en-US" sz="3200" dirty="0"/>
              <a:t>				   @</a:t>
            </a:r>
            <a:br>
              <a:rPr lang="en-ZA" altLang="en-US" sz="3200" dirty="0"/>
            </a:br>
            <a:r>
              <a:rPr lang="en-ZA" altLang="en-US" sz="3200" dirty="0"/>
              <a:t>  TSHWANE UNIVERSITY OF TECHNOLOGY</a:t>
            </a:r>
            <a:br>
              <a:rPr lang="en-ZA" altLang="en-US" sz="3200" dirty="0"/>
            </a:br>
            <a:r>
              <a:rPr lang="en-ZA" altLang="en-US" sz="3200" dirty="0"/>
              <a:t>                                 (TUT)</a:t>
            </a:r>
            <a:br>
              <a:rPr lang="en-ZA" altLang="en-US" sz="3200" dirty="0"/>
            </a:br>
            <a:br>
              <a:rPr lang="en-ZA" altLang="en-US" sz="3200" dirty="0"/>
            </a:br>
            <a:r>
              <a:rPr lang="en-ZA" altLang="en-US" sz="2400" cap="none" dirty="0"/>
              <a:t>Presented by:</a:t>
            </a:r>
            <a:br>
              <a:rPr lang="en-ZA" altLang="en-US" sz="2400" cap="none" dirty="0"/>
            </a:br>
            <a:br>
              <a:rPr lang="en-ZA" altLang="en-US" sz="2400" cap="none" dirty="0"/>
            </a:br>
            <a:r>
              <a:rPr lang="en-ZA" sz="2800" cap="none" dirty="0"/>
              <a:t>Lawrence Maake at International Staff  Week Wroclaw University of Technology , Poland 11-15 May 2015</a:t>
            </a:r>
            <a:br>
              <a:rPr lang="en-ZA" sz="2800" cap="none" dirty="0"/>
            </a:br>
            <a:r>
              <a:rPr lang="en-ZA" sz="2800" cap="none" dirty="0"/>
              <a:t>Institutional Repository Librarian/ Open Access Administrator</a:t>
            </a:r>
            <a:br>
              <a:rPr lang="en-GB" sz="2400" dirty="0"/>
            </a:br>
            <a:br>
              <a:rPr lang="en-GB" sz="3200" dirty="0"/>
            </a:br>
            <a:r>
              <a:rPr lang="en-ZA" altLang="en-US" sz="3200" dirty="0"/>
              <a:t> </a:t>
            </a:r>
          </a:p>
        </p:txBody>
      </p:sp>
    </p:spTree>
    <p:extLst>
      <p:ext uri="{BB962C8B-B14F-4D97-AF65-F5344CB8AC3E}">
        <p14:creationId xmlns:p14="http://schemas.microsoft.com/office/powerpoint/2010/main" val="2470814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10</a:t>
            </a:fld>
            <a:endParaRPr lang="en-ZA" dirty="0"/>
          </a:p>
        </p:txBody>
      </p:sp>
      <p:pic>
        <p:nvPicPr>
          <p:cNvPr id="6" name="Picture 3" descr="http://www.tut.ac.za/Students/facultiesdepartments/science/departments/Medical%20Orthotics%20and%20Prosthetics/PublishingImages/orthotics%20Prosthetics.jpg"/>
          <p:cNvPicPr>
            <a:picLocks noChangeAspect="1" noChangeArrowheads="1"/>
          </p:cNvPicPr>
          <p:nvPr/>
        </p:nvPicPr>
        <p:blipFill>
          <a:blip r:embed="rId2" cstate="print"/>
          <a:srcRect/>
          <a:stretch>
            <a:fillRect/>
          </a:stretch>
        </p:blipFill>
        <p:spPr bwMode="auto">
          <a:xfrm>
            <a:off x="378148" y="1476375"/>
            <a:ext cx="9577064" cy="3744416"/>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11</a:t>
            </a:fld>
            <a:endParaRPr lang="en-ZA" dirty="0"/>
          </a:p>
        </p:txBody>
      </p:sp>
      <p:pic>
        <p:nvPicPr>
          <p:cNvPr id="6" name="Picture 3" descr="Video thumbnail for Government funds prosthetics lab"/>
          <p:cNvPicPr>
            <a:picLocks noChangeAspect="1" noChangeArrowheads="1"/>
          </p:cNvPicPr>
          <p:nvPr/>
        </p:nvPicPr>
        <p:blipFill>
          <a:blip r:embed="rId2" cstate="print"/>
          <a:srcRect/>
          <a:stretch>
            <a:fillRect/>
          </a:stretch>
        </p:blipFill>
        <p:spPr bwMode="auto">
          <a:xfrm>
            <a:off x="597992" y="1260351"/>
            <a:ext cx="9421019" cy="4752528"/>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12</a:t>
            </a:fld>
            <a:endParaRPr lang="en-ZA" dirty="0"/>
          </a:p>
        </p:txBody>
      </p:sp>
      <p:pic>
        <p:nvPicPr>
          <p:cNvPr id="6" name="Picture 2" descr="http://www.tut.ac.za/News/PublishingImages/op3.jpg"/>
          <p:cNvPicPr>
            <a:picLocks noChangeAspect="1" noChangeArrowheads="1"/>
          </p:cNvPicPr>
          <p:nvPr/>
        </p:nvPicPr>
        <p:blipFill>
          <a:blip r:embed="rId2" cstate="print"/>
          <a:srcRect/>
          <a:stretch>
            <a:fillRect/>
          </a:stretch>
        </p:blipFill>
        <p:spPr bwMode="auto">
          <a:xfrm>
            <a:off x="162125" y="1024545"/>
            <a:ext cx="4392487" cy="5502678"/>
          </a:xfrm>
          <a:prstGeom prst="rect">
            <a:avLst/>
          </a:prstGeom>
          <a:ln>
            <a:noFill/>
          </a:ln>
          <a:effectLst>
            <a:softEdge rad="112500"/>
          </a:effectLst>
        </p:spPr>
      </p:pic>
      <p:sp>
        <p:nvSpPr>
          <p:cNvPr id="7" name="Rectangle 6"/>
          <p:cNvSpPr/>
          <p:nvPr/>
        </p:nvSpPr>
        <p:spPr>
          <a:xfrm>
            <a:off x="4983088" y="2877919"/>
            <a:ext cx="5400600" cy="1938992"/>
          </a:xfrm>
          <a:prstGeom prst="rect">
            <a:avLst/>
          </a:prstGeom>
        </p:spPr>
        <p:txBody>
          <a:bodyPr wrap="square">
            <a:spAutoFit/>
          </a:bodyPr>
          <a:lstStyle/>
          <a:p>
            <a:r>
              <a:rPr lang="en-ZA" sz="2400" b="1" dirty="0"/>
              <a:t>Medical Orthotics and Prosthetics lecturer,  Pearl Boshof demonstrating the RODIN 4D  computer aided design and manufacturing  equipment in the newly refurbished  laboratory.</a:t>
            </a:r>
            <a:endParaRPr lang="en-ZA"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13</a:t>
            </a:fld>
            <a:endParaRPr lang="en-ZA" dirty="0"/>
          </a:p>
        </p:txBody>
      </p:sp>
      <p:pic>
        <p:nvPicPr>
          <p:cNvPr id="6" name="Picture 2" descr="http://www.tut.ac.za/News/PublishingImages/EVanDyk1.jpg"/>
          <p:cNvPicPr>
            <a:picLocks noChangeAspect="1" noChangeArrowheads="1"/>
          </p:cNvPicPr>
          <p:nvPr/>
        </p:nvPicPr>
        <p:blipFill>
          <a:blip r:embed="rId2" cstate="print"/>
          <a:srcRect/>
          <a:stretch>
            <a:fillRect/>
          </a:stretch>
        </p:blipFill>
        <p:spPr bwMode="auto">
          <a:xfrm>
            <a:off x="203032" y="1332359"/>
            <a:ext cx="6079772" cy="4968552"/>
          </a:xfrm>
          <a:prstGeom prst="rect">
            <a:avLst/>
          </a:prstGeom>
          <a:ln>
            <a:noFill/>
          </a:ln>
          <a:effectLst>
            <a:softEdge rad="112500"/>
          </a:effectLst>
        </p:spPr>
      </p:pic>
      <p:sp>
        <p:nvSpPr>
          <p:cNvPr id="7" name="Rectangle 6"/>
          <p:cNvSpPr/>
          <p:nvPr/>
        </p:nvSpPr>
        <p:spPr>
          <a:xfrm>
            <a:off x="6314964" y="2196455"/>
            <a:ext cx="4248472" cy="3046988"/>
          </a:xfrm>
          <a:prstGeom prst="rect">
            <a:avLst/>
          </a:prstGeom>
        </p:spPr>
        <p:txBody>
          <a:bodyPr wrap="square">
            <a:spAutoFit/>
          </a:bodyPr>
          <a:lstStyle/>
          <a:p>
            <a:r>
              <a:rPr lang="en-ZA" altLang="en-US" sz="2400" b="1" dirty="0"/>
              <a:t>Multiple Paralympian medal winner and 9 times Boston Marathon wheelchair champion,  Ernst Van Dyk delivering the keynote  address </a:t>
            </a:r>
          </a:p>
          <a:p>
            <a:r>
              <a:rPr lang="en-ZA" altLang="en-US" sz="2400" b="1" dirty="0"/>
              <a:t>at the opening of the Medical Orthotics and Prosthetics laboratories at TUT.</a:t>
            </a:r>
            <a:endParaRPr lang="en-ZA" alt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300" y="468263"/>
            <a:ext cx="5490716" cy="648071"/>
          </a:xfrm>
        </p:spPr>
        <p:txBody>
          <a:bodyPr/>
          <a:lstStyle/>
          <a:p>
            <a:r>
              <a:rPr lang="en-ZA" altLang="en-US" sz="1800" dirty="0"/>
              <a:t>…/4  PARTNERSHIPS AND COLLABORATIONS</a:t>
            </a:r>
            <a:endParaRPr lang="en-ZA" sz="1800" dirty="0"/>
          </a:p>
        </p:txBody>
      </p:sp>
      <p:sp>
        <p:nvSpPr>
          <p:cNvPr id="3" name="Content Placeholder 2"/>
          <p:cNvSpPr>
            <a:spLocks noGrp="1"/>
          </p:cNvSpPr>
          <p:nvPr>
            <p:ph sz="half" idx="1"/>
          </p:nvPr>
        </p:nvSpPr>
        <p:spPr>
          <a:xfrm>
            <a:off x="378148" y="1620391"/>
            <a:ext cx="9995000" cy="4608512"/>
          </a:xfrm>
        </p:spPr>
        <p:txBody>
          <a:bodyPr/>
          <a:lstStyle/>
          <a:p>
            <a:pPr>
              <a:defRPr/>
            </a:pPr>
            <a:r>
              <a:rPr lang="en-ZA" altLang="en-US" sz="2400" b="1" dirty="0"/>
              <a:t>TUT – participates in a number of exchange programs for</a:t>
            </a:r>
          </a:p>
          <a:p>
            <a:pPr>
              <a:buFont typeface="Arial" panose="020B0604020202020204" pitchFamily="34" charset="0"/>
              <a:buNone/>
              <a:defRPr/>
            </a:pPr>
            <a:r>
              <a:rPr lang="en-ZA" altLang="en-US" sz="2400" b="1" dirty="0"/>
              <a:t>      both staff and students:</a:t>
            </a:r>
          </a:p>
          <a:p>
            <a:pPr>
              <a:buFont typeface="Arial" panose="020B0604020202020204" pitchFamily="34" charset="0"/>
              <a:buNone/>
              <a:defRPr/>
            </a:pPr>
            <a:endParaRPr lang="en-ZA" altLang="en-US" sz="2000" b="1" dirty="0"/>
          </a:p>
          <a:p>
            <a:pPr marL="1162050" lvl="1" indent="-711200">
              <a:spcBef>
                <a:spcPts val="0"/>
              </a:spcBef>
              <a:spcAft>
                <a:spcPts val="600"/>
              </a:spcAft>
              <a:buFont typeface="Wingdings" panose="05000000000000000000" pitchFamily="2" charset="2"/>
              <a:buChar char="Ø"/>
              <a:defRPr/>
            </a:pPr>
            <a:r>
              <a:rPr lang="en-US" sz="2400" b="1" dirty="0"/>
              <a:t>Students from Windsheim University (Netherlands)   accompanied by their lecturer experienced the South   African education system first-hand as part of an exchange   program with TUT’s Department of  Educational Studies   (2014)</a:t>
            </a:r>
          </a:p>
          <a:p>
            <a:pPr marL="400050" lvl="1" indent="0">
              <a:spcBef>
                <a:spcPts val="0"/>
              </a:spcBef>
              <a:spcAft>
                <a:spcPts val="600"/>
              </a:spcAft>
              <a:buFont typeface="Arial" panose="020B0604020202020204" pitchFamily="34" charset="0"/>
              <a:buNone/>
              <a:defRPr/>
            </a:pPr>
            <a:endParaRPr lang="en-ZA" altLang="en-US" sz="2400" b="1" dirty="0"/>
          </a:p>
          <a:p>
            <a:pPr marL="1158875" lvl="1" indent="-527050">
              <a:spcBef>
                <a:spcPts val="0"/>
              </a:spcBef>
              <a:spcAft>
                <a:spcPts val="600"/>
              </a:spcAft>
              <a:buFont typeface="Wingdings" panose="05000000000000000000" pitchFamily="2" charset="2"/>
              <a:buChar char="Ø"/>
              <a:defRPr/>
            </a:pPr>
            <a:r>
              <a:rPr lang="en-ZA" altLang="en-US" sz="2400" b="1" dirty="0"/>
              <a:t>EU SATURN – The European Scholarship for South Africans</a:t>
            </a:r>
          </a:p>
          <a:p>
            <a:pPr lvl="1">
              <a:spcBef>
                <a:spcPts val="0"/>
              </a:spcBef>
              <a:spcAft>
                <a:spcPts val="600"/>
              </a:spcAft>
              <a:buFont typeface="Arial" panose="020B0604020202020204" pitchFamily="34" charset="0"/>
              <a:buNone/>
              <a:defRPr/>
            </a:pPr>
            <a:endParaRPr lang="en-ZA" altLang="en-US" sz="2400" b="1" dirty="0"/>
          </a:p>
          <a:p>
            <a:pPr marL="1162050" lvl="1" indent="-620713">
              <a:spcBef>
                <a:spcPts val="0"/>
              </a:spcBef>
              <a:spcAft>
                <a:spcPts val="600"/>
              </a:spcAft>
              <a:buFont typeface="Wingdings" panose="05000000000000000000" pitchFamily="2" charset="2"/>
              <a:buChar char="Ø"/>
              <a:defRPr/>
            </a:pPr>
            <a:r>
              <a:rPr lang="en-ZA" altLang="en-US" sz="2400" b="1" dirty="0"/>
              <a:t>Belgium exchange programme; etc.</a:t>
            </a: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14</a:t>
            </a:fld>
            <a:endParaRPr lang="en-Z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22164" y="2484487"/>
            <a:ext cx="9937104" cy="4176464"/>
          </a:xfrm>
        </p:spPr>
        <p:txBody>
          <a:bodyPr/>
          <a:lstStyle/>
          <a:p>
            <a:r>
              <a:rPr lang="en-ZA" altLang="en-US" sz="2400" b="1" dirty="0">
                <a:latin typeface="Arial" charset="0"/>
                <a:cs typeface="Arial" charset="0"/>
              </a:rPr>
              <a:t>TUT signed a number of MOUs and MOAs benefiting students with bursaries, internships and experiential learning; e.g.</a:t>
            </a:r>
          </a:p>
          <a:p>
            <a:pPr marL="0" indent="0">
              <a:buNone/>
            </a:pPr>
            <a:endParaRPr lang="en-ZA" altLang="en-US" sz="2400" b="1" dirty="0">
              <a:latin typeface="Arial" charset="0"/>
              <a:cs typeface="Arial" charset="0"/>
            </a:endParaRPr>
          </a:p>
          <a:p>
            <a:pPr marL="1076325" indent="-625475">
              <a:buFont typeface="Wingdings" panose="05000000000000000000" pitchFamily="2" charset="2"/>
              <a:buChar char="Ø"/>
            </a:pPr>
            <a:r>
              <a:rPr lang="en-ZA" altLang="en-US" sz="2400" b="1" dirty="0">
                <a:latin typeface="Arial" charset="0"/>
                <a:cs typeface="Arial" charset="0"/>
              </a:rPr>
              <a:t>French South African Institute of Technology</a:t>
            </a:r>
          </a:p>
          <a:p>
            <a:pPr marL="1076325" indent="-625475">
              <a:buFont typeface="Wingdings" panose="05000000000000000000" pitchFamily="2" charset="2"/>
              <a:buChar char="Ø"/>
            </a:pPr>
            <a:endParaRPr lang="en-ZA" altLang="en-US" sz="2400" b="1" dirty="0">
              <a:latin typeface="Arial" charset="0"/>
              <a:cs typeface="Arial" charset="0"/>
            </a:endParaRPr>
          </a:p>
          <a:p>
            <a:pPr marL="1076325" indent="-625475">
              <a:buFont typeface="Wingdings" panose="05000000000000000000" pitchFamily="2" charset="2"/>
              <a:buChar char="Ø"/>
            </a:pPr>
            <a:r>
              <a:rPr lang="en-ZA" altLang="en-US" sz="2400" b="1" dirty="0">
                <a:latin typeface="Arial" charset="0"/>
                <a:cs typeface="Arial" charset="0"/>
              </a:rPr>
              <a:t>Hebei University of Economic and Business in China, a move aimed at paving the way for development in academic teaching and research.  </a:t>
            </a: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15</a:t>
            </a:fld>
            <a:endParaRPr lang="en-ZA" dirty="0"/>
          </a:p>
        </p:txBody>
      </p:sp>
      <p:sp>
        <p:nvSpPr>
          <p:cNvPr id="6" name="Title 1"/>
          <p:cNvSpPr txBox="1">
            <a:spLocks/>
          </p:cNvSpPr>
          <p:nvPr/>
        </p:nvSpPr>
        <p:spPr bwMode="auto">
          <a:xfrm>
            <a:off x="5202684" y="900312"/>
            <a:ext cx="5490716" cy="64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lvl1pPr algn="l" defTabSz="912813" rtl="0" fontAlgn="base">
              <a:spcBef>
                <a:spcPct val="0"/>
              </a:spcBef>
              <a:spcAft>
                <a:spcPct val="0"/>
              </a:spcAft>
              <a:defRPr sz="4000" b="1" kern="1200" cap="all" baseline="0">
                <a:solidFill>
                  <a:schemeClr val="tx1"/>
                </a:solidFill>
                <a:latin typeface="Arial" pitchFamily="34" charset="0"/>
                <a:ea typeface="+mj-ea"/>
                <a:cs typeface="Arial" pitchFamily="34" charset="0"/>
              </a:defRPr>
            </a:lvl1pPr>
            <a:lvl2pPr algn="ctr" defTabSz="912813" rtl="0" fontAlgn="base">
              <a:spcBef>
                <a:spcPct val="0"/>
              </a:spcBef>
              <a:spcAft>
                <a:spcPct val="0"/>
              </a:spcAft>
              <a:defRPr sz="4400">
                <a:solidFill>
                  <a:schemeClr val="tx1"/>
                </a:solidFill>
                <a:latin typeface="Calibri" pitchFamily="34" charset="0"/>
              </a:defRPr>
            </a:lvl2pPr>
            <a:lvl3pPr algn="ctr" defTabSz="912813" rtl="0" fontAlgn="base">
              <a:spcBef>
                <a:spcPct val="0"/>
              </a:spcBef>
              <a:spcAft>
                <a:spcPct val="0"/>
              </a:spcAft>
              <a:defRPr sz="4400">
                <a:solidFill>
                  <a:schemeClr val="tx1"/>
                </a:solidFill>
                <a:latin typeface="Calibri" pitchFamily="34" charset="0"/>
              </a:defRPr>
            </a:lvl3pPr>
            <a:lvl4pPr algn="ctr" defTabSz="912813" rtl="0" fontAlgn="base">
              <a:spcBef>
                <a:spcPct val="0"/>
              </a:spcBef>
              <a:spcAft>
                <a:spcPct val="0"/>
              </a:spcAft>
              <a:defRPr sz="4400">
                <a:solidFill>
                  <a:schemeClr val="tx1"/>
                </a:solidFill>
                <a:latin typeface="Calibri" pitchFamily="34" charset="0"/>
              </a:defRPr>
            </a:lvl4pPr>
            <a:lvl5pPr algn="ctr" defTabSz="912813" rtl="0" fontAlgn="base">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a:lstStyle>
          <a:p>
            <a:r>
              <a:rPr lang="en-ZA" altLang="en-US" sz="1800" dirty="0"/>
              <a:t>…/5  PARTNERSHIPS AND COLLABORATIONS</a:t>
            </a:r>
            <a:endParaRPr lang="en-ZA"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94172" y="1332359"/>
            <a:ext cx="9793088" cy="5760640"/>
          </a:xfrm>
        </p:spPr>
        <p:txBody>
          <a:bodyPr/>
          <a:lstStyle/>
          <a:p>
            <a:pPr marL="631825" indent="-631825">
              <a:buFont typeface="Wingdings" panose="05000000000000000000" pitchFamily="2" charset="2"/>
              <a:buChar char="Ø"/>
            </a:pPr>
            <a:r>
              <a:rPr lang="en-ZA" altLang="en-US" sz="2400" b="1" dirty="0">
                <a:latin typeface="Arial" charset="0"/>
                <a:cs typeface="Arial" charset="0"/>
              </a:rPr>
              <a:t>The Herbert Haag Sport Information Centre was established in 2008 after Prof. Herbert C Haag, M.S. Professor Emeritus for Sport Science at the University Sport and Sport Sciences of the University of Kiel, Germany, donated his private collection to TUT</a:t>
            </a:r>
          </a:p>
          <a:p>
            <a:pPr marL="631825" indent="-631825">
              <a:buFont typeface="Wingdings" panose="05000000000000000000" pitchFamily="2" charset="2"/>
              <a:buChar char="Ø"/>
            </a:pPr>
            <a:endParaRPr lang="en-ZA" altLang="en-US" sz="2400" b="1" dirty="0">
              <a:latin typeface="Arial" charset="0"/>
              <a:cs typeface="Arial" charset="0"/>
            </a:endParaRPr>
          </a:p>
          <a:p>
            <a:pPr marL="631825" indent="-631825">
              <a:buFont typeface="Wingdings" panose="05000000000000000000" pitchFamily="2" charset="2"/>
              <a:buChar char="Ø"/>
            </a:pPr>
            <a:r>
              <a:rPr lang="en-ZA" altLang="en-US" sz="2400" b="1" dirty="0">
                <a:latin typeface="Arial" charset="0"/>
                <a:cs typeface="Arial" charset="0"/>
              </a:rPr>
              <a:t>The purpose of the Centre is to provide sports information and to act as a gateway to sport-related information services and resources supporting the needs of the sports community and academic institutions on the African Continent</a:t>
            </a:r>
          </a:p>
          <a:p>
            <a:pPr marL="631825" indent="-631825">
              <a:buFont typeface="Wingdings" panose="05000000000000000000" pitchFamily="2" charset="2"/>
              <a:buChar char="Ø"/>
            </a:pPr>
            <a:endParaRPr lang="en-ZA" altLang="en-US" sz="2400" b="1" dirty="0">
              <a:latin typeface="Arial" charset="0"/>
              <a:cs typeface="Arial" charset="0"/>
            </a:endParaRPr>
          </a:p>
          <a:p>
            <a:pPr marL="631825" indent="-631825">
              <a:buFont typeface="Wingdings" panose="05000000000000000000" pitchFamily="2" charset="2"/>
              <a:buChar char="Ø"/>
            </a:pPr>
            <a:r>
              <a:rPr lang="en-ZA" altLang="en-US" sz="2400" b="1" dirty="0">
                <a:latin typeface="Arial" charset="0"/>
                <a:cs typeface="Arial" charset="0"/>
              </a:rPr>
              <a:t>TUT LIS  is working towards digitising this collection and upload into the TUT Digital Open Repository for global access.</a:t>
            </a:r>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16</a:t>
            </a:fld>
            <a:endParaRPr lang="en-ZA" dirty="0"/>
          </a:p>
        </p:txBody>
      </p:sp>
      <p:sp>
        <p:nvSpPr>
          <p:cNvPr id="7" name="Title 1"/>
          <p:cNvSpPr>
            <a:spLocks noGrp="1"/>
          </p:cNvSpPr>
          <p:nvPr>
            <p:ph type="title"/>
          </p:nvPr>
        </p:nvSpPr>
        <p:spPr>
          <a:xfrm>
            <a:off x="5202300" y="468263"/>
            <a:ext cx="5490716" cy="648071"/>
          </a:xfrm>
        </p:spPr>
        <p:txBody>
          <a:bodyPr/>
          <a:lstStyle/>
          <a:p>
            <a:r>
              <a:rPr lang="en-ZA" altLang="en-US" sz="1800" dirty="0"/>
              <a:t>…/6  PARTNERSHIPS AND COLLABORATIONS</a:t>
            </a:r>
            <a:endParaRPr lang="en-ZA"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180" y="756295"/>
            <a:ext cx="9400827" cy="1260475"/>
          </a:xfrm>
        </p:spPr>
        <p:txBody>
          <a:bodyPr/>
          <a:lstStyle/>
          <a:p>
            <a:r>
              <a:rPr lang="en-ZA" dirty="0"/>
              <a:t>                  </a:t>
            </a:r>
            <a:r>
              <a:rPr lang="en-ZA" sz="3200" dirty="0">
                <a:effectLst>
                  <a:outerShdw blurRad="38100" dist="38100" dir="2700000" algn="tl">
                    <a:srgbClr val="000000">
                      <a:alpha val="43137"/>
                    </a:srgbClr>
                  </a:outerShdw>
                </a:effectLst>
              </a:rPr>
              <a:t>RESEARCH CHAIRS</a:t>
            </a:r>
          </a:p>
        </p:txBody>
      </p:sp>
      <p:sp>
        <p:nvSpPr>
          <p:cNvPr id="3" name="Content Placeholder 2"/>
          <p:cNvSpPr>
            <a:spLocks noGrp="1"/>
          </p:cNvSpPr>
          <p:nvPr>
            <p:ph sz="half" idx="1"/>
          </p:nvPr>
        </p:nvSpPr>
        <p:spPr>
          <a:xfrm>
            <a:off x="666180" y="1980431"/>
            <a:ext cx="9688860" cy="4104456"/>
          </a:xfrm>
        </p:spPr>
        <p:txBody>
          <a:bodyPr/>
          <a:lstStyle/>
          <a:p>
            <a:pPr>
              <a:buNone/>
            </a:pPr>
            <a:r>
              <a:rPr lang="en-ZA" altLang="en-US" sz="2400" b="1" dirty="0">
                <a:latin typeface="Arial" charset="0"/>
                <a:cs typeface="Arial" charset="0"/>
              </a:rPr>
              <a:t>Seven of our 9 Research Chairs are internationals specializing in</a:t>
            </a:r>
          </a:p>
          <a:p>
            <a:pPr>
              <a:buNone/>
            </a:pPr>
            <a:r>
              <a:rPr lang="en-ZA" altLang="en-US" sz="2400" b="1" dirty="0">
                <a:latin typeface="Arial" charset="0"/>
                <a:cs typeface="Arial" charset="0"/>
              </a:rPr>
              <a:t> the following areas:</a:t>
            </a:r>
          </a:p>
          <a:p>
            <a:pPr>
              <a:buNone/>
            </a:pPr>
            <a:endParaRPr lang="en-ZA" altLang="en-US" sz="2400" b="1" dirty="0">
              <a:latin typeface="Arial" charset="0"/>
              <a:cs typeface="Arial" charset="0"/>
            </a:endParaRPr>
          </a:p>
          <a:p>
            <a:pPr marL="722313" indent="-722313">
              <a:buFont typeface="Wingdings" panose="05000000000000000000" pitchFamily="2" charset="2"/>
              <a:buChar char="Ø"/>
            </a:pPr>
            <a:r>
              <a:rPr lang="en-ZA" altLang="en-US" sz="2400" b="1" dirty="0">
                <a:latin typeface="Arial" charset="0"/>
                <a:cs typeface="Arial" charset="0"/>
              </a:rPr>
              <a:t>Agrochemurgy and Plant Symbioses</a:t>
            </a:r>
          </a:p>
          <a:p>
            <a:pPr marL="722313" indent="-722313">
              <a:buFont typeface="Wingdings" panose="05000000000000000000" pitchFamily="2" charset="2"/>
              <a:buChar char="Ø"/>
            </a:pPr>
            <a:r>
              <a:rPr lang="en-ZA" altLang="en-US" sz="2400" b="1" dirty="0">
                <a:latin typeface="Arial" charset="0"/>
                <a:cs typeface="Arial" charset="0"/>
              </a:rPr>
              <a:t>Water Quality and Wastewater Management</a:t>
            </a:r>
          </a:p>
          <a:p>
            <a:pPr marL="722313" indent="-722313">
              <a:buFont typeface="Wingdings" panose="05000000000000000000" pitchFamily="2" charset="2"/>
              <a:buChar char="Ø"/>
            </a:pPr>
            <a:r>
              <a:rPr lang="en-ZA" altLang="en-US" sz="2400" b="1" dirty="0">
                <a:latin typeface="Arial" charset="0"/>
                <a:cs typeface="Arial" charset="0"/>
              </a:rPr>
              <a:t>Innovation Studies</a:t>
            </a:r>
          </a:p>
          <a:p>
            <a:pPr marL="722313" indent="-722313">
              <a:buFont typeface="Wingdings" panose="05000000000000000000" pitchFamily="2" charset="2"/>
              <a:buChar char="Ø"/>
            </a:pPr>
            <a:r>
              <a:rPr lang="en-ZA" altLang="en-US" sz="2400" b="1" dirty="0">
                <a:latin typeface="Arial" charset="0"/>
                <a:cs typeface="Arial" charset="0"/>
              </a:rPr>
              <a:t>Acid Mine Drainage</a:t>
            </a:r>
          </a:p>
          <a:p>
            <a:pPr marL="722313" indent="-722313">
              <a:buFont typeface="Wingdings" panose="05000000000000000000" pitchFamily="2" charset="2"/>
              <a:buChar char="Ø"/>
            </a:pPr>
            <a:r>
              <a:rPr lang="en-ZA" altLang="en-US" sz="2400" b="1" dirty="0">
                <a:latin typeface="Arial" charset="0"/>
                <a:cs typeface="Arial" charset="0"/>
              </a:rPr>
              <a:t>Enabled Environment and Assistive Living</a:t>
            </a:r>
          </a:p>
          <a:p>
            <a:pPr marL="722313" indent="-722313">
              <a:buFont typeface="Wingdings" panose="05000000000000000000" pitchFamily="2" charset="2"/>
              <a:buChar char="Ø"/>
            </a:pPr>
            <a:r>
              <a:rPr lang="en-ZA" altLang="en-US" sz="2400" b="1" dirty="0">
                <a:latin typeface="Arial" charset="0"/>
                <a:cs typeface="Arial" charset="0"/>
              </a:rPr>
              <a:t>Electrical Engineering</a:t>
            </a:r>
          </a:p>
          <a:p>
            <a:pPr marL="722313" indent="-722313">
              <a:buFont typeface="Wingdings" panose="05000000000000000000" pitchFamily="2" charset="2"/>
              <a:buChar char="Ø"/>
            </a:pPr>
            <a:r>
              <a:rPr lang="en-ZA" altLang="en-US" sz="2400" b="1" dirty="0">
                <a:latin typeface="Arial" charset="0"/>
                <a:cs typeface="Arial" charset="0"/>
              </a:rPr>
              <a:t>Organic Chemistry</a:t>
            </a: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17</a:t>
            </a:fld>
            <a:endParaRPr lang="en-Z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sz="3200" dirty="0">
                <a:effectLst>
                  <a:outerShdw blurRad="38100" dist="38100" dir="2700000" algn="tl">
                    <a:srgbClr val="000000">
                      <a:alpha val="43137"/>
                    </a:srgbClr>
                  </a:outerShdw>
                </a:effectLst>
              </a:rPr>
              <a:t>ACADEMIC STAFF AND STUDENT PROFILE</a:t>
            </a:r>
            <a:endParaRPr lang="en-ZA" sz="3200"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810196" y="2772519"/>
            <a:ext cx="8712968" cy="2664296"/>
          </a:xfrm>
        </p:spPr>
        <p:txBody>
          <a:bodyPr/>
          <a:lstStyle/>
          <a:p>
            <a:pPr marL="801688" indent="-801688">
              <a:buFont typeface="Wingdings" panose="05000000000000000000" pitchFamily="2" charset="2"/>
              <a:buChar char="Ø"/>
            </a:pPr>
            <a:r>
              <a:rPr lang="en-US" altLang="en-US" sz="2400" b="1" dirty="0">
                <a:latin typeface="Arial" charset="0"/>
                <a:cs typeface="Arial" charset="0"/>
              </a:rPr>
              <a:t>TUT employed 193 international academic staff between  2013 – 2015</a:t>
            </a:r>
          </a:p>
          <a:p>
            <a:pPr marL="0" indent="0">
              <a:buNone/>
            </a:pPr>
            <a:endParaRPr lang="en-US" altLang="en-US" sz="2400" b="1" dirty="0">
              <a:latin typeface="Arial" charset="0"/>
              <a:cs typeface="Arial" charset="0"/>
            </a:endParaRPr>
          </a:p>
          <a:p>
            <a:pPr marL="801688" indent="-801688">
              <a:buFont typeface="Wingdings" panose="05000000000000000000" pitchFamily="2" charset="2"/>
              <a:buChar char="Ø"/>
            </a:pPr>
            <a:r>
              <a:rPr lang="en-US" altLang="en-US" sz="2400" b="1" dirty="0">
                <a:latin typeface="Arial" charset="0"/>
                <a:cs typeface="Arial" charset="0"/>
              </a:rPr>
              <a:t>2500 international students enrolled -  2015</a:t>
            </a: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18</a:t>
            </a:fld>
            <a:endParaRPr lang="en-Z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4252" y="756295"/>
            <a:ext cx="7920880" cy="1260475"/>
          </a:xfrm>
        </p:spPr>
        <p:txBody>
          <a:bodyPr/>
          <a:lstStyle/>
          <a:p>
            <a:r>
              <a:rPr lang="en-ZA" altLang="en-US" sz="3200" dirty="0">
                <a:effectLst>
                  <a:outerShdw blurRad="38100" dist="38100" dir="2700000" algn="tl">
                    <a:srgbClr val="000000">
                      <a:alpha val="43137"/>
                    </a:srgbClr>
                  </a:outerShdw>
                </a:effectLst>
              </a:rPr>
              <a:t>ACADEMIC STAFF PROFILE - 2015</a:t>
            </a:r>
            <a:endParaRPr lang="en-ZA" sz="32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19</a:t>
            </a:fld>
            <a:endParaRPr lang="en-ZA" dirty="0"/>
          </a:p>
        </p:txBody>
      </p:sp>
      <p:graphicFrame>
        <p:nvGraphicFramePr>
          <p:cNvPr id="6" name="Table 5"/>
          <p:cNvGraphicFramePr>
            <a:graphicFrameLocks noGrp="1"/>
          </p:cNvGraphicFramePr>
          <p:nvPr>
            <p:extLst>
              <p:ext uri="{D42A27DB-BD31-4B8C-83A1-F6EECF244321}">
                <p14:modId xmlns:p14="http://schemas.microsoft.com/office/powerpoint/2010/main" val="2570673496"/>
              </p:ext>
            </p:extLst>
          </p:nvPr>
        </p:nvGraphicFramePr>
        <p:xfrm>
          <a:off x="810196" y="1908423"/>
          <a:ext cx="7776864" cy="4227512"/>
        </p:xfrm>
        <a:graphic>
          <a:graphicData uri="http://schemas.openxmlformats.org/drawingml/2006/table">
            <a:tbl>
              <a:tblPr firstRow="1" bandRow="1">
                <a:tableStyleId>{5C22544A-7EE6-4342-B048-85BDC9FD1C3A}</a:tableStyleId>
              </a:tblPr>
              <a:tblGrid>
                <a:gridCol w="5040560">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tblGrid>
              <a:tr h="640177">
                <a:tc>
                  <a:txBody>
                    <a:bodyPr/>
                    <a:lstStyle/>
                    <a:p>
                      <a:r>
                        <a:rPr lang="en-ZA" sz="1800" b="1" dirty="0">
                          <a:solidFill>
                            <a:schemeClr val="tx1"/>
                          </a:solidFill>
                          <a:latin typeface="Arial" pitchFamily="34" charset="0"/>
                          <a:cs typeface="Arial" pitchFamily="34" charset="0"/>
                        </a:rPr>
                        <a:t>Staff Member </a:t>
                      </a:r>
                    </a:p>
                  </a:txBody>
                  <a:tcPr marT="45730" marB="45730"/>
                </a:tc>
                <a:tc>
                  <a:txBody>
                    <a:bodyPr/>
                    <a:lstStyle/>
                    <a:p>
                      <a:pPr algn="ctr"/>
                      <a:r>
                        <a:rPr lang="en-ZA" sz="1800" b="1" dirty="0">
                          <a:solidFill>
                            <a:schemeClr val="tx1"/>
                          </a:solidFill>
                          <a:latin typeface="Arial" pitchFamily="34" charset="0"/>
                          <a:cs typeface="Arial" pitchFamily="34" charset="0"/>
                        </a:rPr>
                        <a:t>Quantity  </a:t>
                      </a:r>
                    </a:p>
                  </a:txBody>
                  <a:tcPr marT="45730" marB="45730"/>
                </a:tc>
                <a:extLst>
                  <a:ext uri="{0D108BD9-81ED-4DB2-BD59-A6C34878D82A}">
                    <a16:rowId xmlns:a16="http://schemas.microsoft.com/office/drawing/2014/main" val="10000"/>
                  </a:ext>
                </a:extLst>
              </a:tr>
              <a:tr h="396325">
                <a:tc>
                  <a:txBody>
                    <a:bodyPr/>
                    <a:lstStyle/>
                    <a:p>
                      <a:r>
                        <a:rPr lang="en-ZA" sz="2000" b="1" dirty="0">
                          <a:solidFill>
                            <a:schemeClr val="tx1"/>
                          </a:solidFill>
                          <a:latin typeface="Arial" pitchFamily="34" charset="0"/>
                          <a:cs typeface="Arial" pitchFamily="34" charset="0"/>
                        </a:rPr>
                        <a:t>Professors</a:t>
                      </a:r>
                    </a:p>
                  </a:txBody>
                  <a:tcPr marT="45730" marB="45730"/>
                </a:tc>
                <a:tc>
                  <a:txBody>
                    <a:bodyPr/>
                    <a:lstStyle/>
                    <a:p>
                      <a:pPr algn="ctr"/>
                      <a:r>
                        <a:rPr lang="en-ZA" sz="2000" b="1" dirty="0">
                          <a:solidFill>
                            <a:schemeClr val="tx1"/>
                          </a:solidFill>
                          <a:latin typeface="Arial" pitchFamily="34" charset="0"/>
                          <a:cs typeface="Arial" pitchFamily="34" charset="0"/>
                        </a:rPr>
                        <a:t>26</a:t>
                      </a:r>
                    </a:p>
                  </a:txBody>
                  <a:tcPr marT="45730" marB="45730"/>
                </a:tc>
                <a:extLst>
                  <a:ext uri="{0D108BD9-81ED-4DB2-BD59-A6C34878D82A}">
                    <a16:rowId xmlns:a16="http://schemas.microsoft.com/office/drawing/2014/main" val="10001"/>
                  </a:ext>
                </a:extLst>
              </a:tr>
              <a:tr h="396325">
                <a:tc>
                  <a:txBody>
                    <a:bodyPr/>
                    <a:lstStyle/>
                    <a:p>
                      <a:r>
                        <a:rPr lang="en-ZA" sz="2000" b="1" dirty="0">
                          <a:solidFill>
                            <a:schemeClr val="tx1"/>
                          </a:solidFill>
                          <a:latin typeface="Arial" pitchFamily="34" charset="0"/>
                          <a:cs typeface="Arial" pitchFamily="34" charset="0"/>
                        </a:rPr>
                        <a:t>Heads</a:t>
                      </a:r>
                      <a:r>
                        <a:rPr lang="en-ZA" sz="2000" b="1" baseline="0" dirty="0">
                          <a:solidFill>
                            <a:schemeClr val="tx1"/>
                          </a:solidFill>
                          <a:latin typeface="Arial" pitchFamily="34" charset="0"/>
                          <a:cs typeface="Arial" pitchFamily="34" charset="0"/>
                        </a:rPr>
                        <a:t> of Departments</a:t>
                      </a:r>
                      <a:endParaRPr lang="en-ZA" sz="2000" b="1" dirty="0">
                        <a:solidFill>
                          <a:schemeClr val="tx1"/>
                        </a:solidFill>
                        <a:latin typeface="Arial" pitchFamily="34" charset="0"/>
                        <a:cs typeface="Arial" pitchFamily="34" charset="0"/>
                      </a:endParaRPr>
                    </a:p>
                  </a:txBody>
                  <a:tcPr marT="45730" marB="45730"/>
                </a:tc>
                <a:tc>
                  <a:txBody>
                    <a:bodyPr/>
                    <a:lstStyle/>
                    <a:p>
                      <a:pPr algn="ctr"/>
                      <a:r>
                        <a:rPr lang="en-ZA" sz="2000" b="1" dirty="0">
                          <a:solidFill>
                            <a:schemeClr val="tx1"/>
                          </a:solidFill>
                          <a:latin typeface="Arial" pitchFamily="34" charset="0"/>
                          <a:cs typeface="Arial" pitchFamily="34" charset="0"/>
                        </a:rPr>
                        <a:t>3</a:t>
                      </a:r>
                    </a:p>
                  </a:txBody>
                  <a:tcPr marT="45730" marB="45730"/>
                </a:tc>
                <a:extLst>
                  <a:ext uri="{0D108BD9-81ED-4DB2-BD59-A6C34878D82A}">
                    <a16:rowId xmlns:a16="http://schemas.microsoft.com/office/drawing/2014/main" val="10002"/>
                  </a:ext>
                </a:extLst>
              </a:tr>
              <a:tr h="508193">
                <a:tc>
                  <a:txBody>
                    <a:bodyPr/>
                    <a:lstStyle/>
                    <a:p>
                      <a:r>
                        <a:rPr lang="en-ZA" sz="2000" b="1" dirty="0">
                          <a:solidFill>
                            <a:schemeClr val="tx1"/>
                          </a:solidFill>
                          <a:latin typeface="Arial" pitchFamily="34" charset="0"/>
                          <a:cs typeface="Arial" pitchFamily="34" charset="0"/>
                        </a:rPr>
                        <a:t>Senior</a:t>
                      </a:r>
                      <a:r>
                        <a:rPr lang="en-ZA" sz="2000" b="1" baseline="0" dirty="0">
                          <a:solidFill>
                            <a:schemeClr val="tx1"/>
                          </a:solidFill>
                          <a:latin typeface="Arial" pitchFamily="34" charset="0"/>
                          <a:cs typeface="Arial" pitchFamily="34" charset="0"/>
                        </a:rPr>
                        <a:t> Lecturers</a:t>
                      </a:r>
                      <a:endParaRPr lang="en-ZA" sz="2000" b="1" dirty="0">
                        <a:solidFill>
                          <a:schemeClr val="tx1"/>
                        </a:solidFill>
                        <a:latin typeface="Arial" pitchFamily="34" charset="0"/>
                        <a:cs typeface="Arial" pitchFamily="34" charset="0"/>
                      </a:endParaRPr>
                    </a:p>
                  </a:txBody>
                  <a:tcPr marT="45730" marB="45730"/>
                </a:tc>
                <a:tc>
                  <a:txBody>
                    <a:bodyPr/>
                    <a:lstStyle/>
                    <a:p>
                      <a:pPr algn="ctr"/>
                      <a:r>
                        <a:rPr lang="en-ZA" sz="2000" b="1" dirty="0">
                          <a:solidFill>
                            <a:schemeClr val="tx1"/>
                          </a:solidFill>
                          <a:latin typeface="Arial" pitchFamily="34" charset="0"/>
                          <a:cs typeface="Arial" pitchFamily="34" charset="0"/>
                        </a:rPr>
                        <a:t>21</a:t>
                      </a:r>
                    </a:p>
                  </a:txBody>
                  <a:tcPr marT="45730" marB="45730"/>
                </a:tc>
                <a:extLst>
                  <a:ext uri="{0D108BD9-81ED-4DB2-BD59-A6C34878D82A}">
                    <a16:rowId xmlns:a16="http://schemas.microsoft.com/office/drawing/2014/main" val="10003"/>
                  </a:ext>
                </a:extLst>
              </a:tr>
              <a:tr h="396325">
                <a:tc>
                  <a:txBody>
                    <a:bodyPr/>
                    <a:lstStyle/>
                    <a:p>
                      <a:r>
                        <a:rPr lang="en-ZA" sz="2000" b="1" dirty="0">
                          <a:solidFill>
                            <a:schemeClr val="tx1"/>
                          </a:solidFill>
                          <a:latin typeface="Arial" pitchFamily="34" charset="0"/>
                          <a:cs typeface="Arial" pitchFamily="34" charset="0"/>
                        </a:rPr>
                        <a:t>Lecturers</a:t>
                      </a:r>
                    </a:p>
                  </a:txBody>
                  <a:tcPr marT="45730" marB="45730"/>
                </a:tc>
                <a:tc>
                  <a:txBody>
                    <a:bodyPr/>
                    <a:lstStyle/>
                    <a:p>
                      <a:pPr algn="ctr"/>
                      <a:r>
                        <a:rPr lang="en-ZA" sz="2000" b="1" dirty="0">
                          <a:solidFill>
                            <a:schemeClr val="tx1"/>
                          </a:solidFill>
                          <a:latin typeface="Arial" pitchFamily="34" charset="0"/>
                          <a:cs typeface="Arial" pitchFamily="34" charset="0"/>
                        </a:rPr>
                        <a:t>43</a:t>
                      </a:r>
                    </a:p>
                  </a:txBody>
                  <a:tcPr marT="45730" marB="45730"/>
                </a:tc>
                <a:extLst>
                  <a:ext uri="{0D108BD9-81ED-4DB2-BD59-A6C34878D82A}">
                    <a16:rowId xmlns:a16="http://schemas.microsoft.com/office/drawing/2014/main" val="10004"/>
                  </a:ext>
                </a:extLst>
              </a:tr>
              <a:tr h="396325">
                <a:tc>
                  <a:txBody>
                    <a:bodyPr/>
                    <a:lstStyle/>
                    <a:p>
                      <a:r>
                        <a:rPr lang="en-ZA" sz="2000" b="1" dirty="0">
                          <a:solidFill>
                            <a:schemeClr val="tx1"/>
                          </a:solidFill>
                          <a:latin typeface="Arial" pitchFamily="34" charset="0"/>
                          <a:cs typeface="Arial" pitchFamily="34" charset="0"/>
                        </a:rPr>
                        <a:t>Junior</a:t>
                      </a:r>
                      <a:r>
                        <a:rPr lang="en-ZA" sz="2000" b="1" baseline="0" dirty="0">
                          <a:solidFill>
                            <a:schemeClr val="tx1"/>
                          </a:solidFill>
                          <a:latin typeface="Arial" pitchFamily="34" charset="0"/>
                          <a:cs typeface="Arial" pitchFamily="34" charset="0"/>
                        </a:rPr>
                        <a:t> Lecturers</a:t>
                      </a:r>
                      <a:endParaRPr lang="en-ZA" sz="2000" b="1" dirty="0">
                        <a:solidFill>
                          <a:schemeClr val="tx1"/>
                        </a:solidFill>
                        <a:latin typeface="Arial" pitchFamily="34" charset="0"/>
                        <a:cs typeface="Arial" pitchFamily="34" charset="0"/>
                      </a:endParaRPr>
                    </a:p>
                  </a:txBody>
                  <a:tcPr marT="45730" marB="45730"/>
                </a:tc>
                <a:tc>
                  <a:txBody>
                    <a:bodyPr/>
                    <a:lstStyle/>
                    <a:p>
                      <a:pPr algn="ctr"/>
                      <a:r>
                        <a:rPr lang="en-ZA" sz="2000" b="1" dirty="0">
                          <a:solidFill>
                            <a:schemeClr val="tx1"/>
                          </a:solidFill>
                          <a:latin typeface="Arial" pitchFamily="34" charset="0"/>
                          <a:cs typeface="Arial" pitchFamily="34" charset="0"/>
                        </a:rPr>
                        <a:t>4</a:t>
                      </a:r>
                    </a:p>
                  </a:txBody>
                  <a:tcPr marT="45730" marB="45730"/>
                </a:tc>
                <a:extLst>
                  <a:ext uri="{0D108BD9-81ED-4DB2-BD59-A6C34878D82A}">
                    <a16:rowId xmlns:a16="http://schemas.microsoft.com/office/drawing/2014/main" val="10005"/>
                  </a:ext>
                </a:extLst>
              </a:tr>
              <a:tr h="396325">
                <a:tc>
                  <a:txBody>
                    <a:bodyPr/>
                    <a:lstStyle/>
                    <a:p>
                      <a:r>
                        <a:rPr lang="en-ZA" sz="2000" b="1" dirty="0">
                          <a:solidFill>
                            <a:schemeClr val="tx1"/>
                          </a:solidFill>
                          <a:latin typeface="Arial" pitchFamily="34" charset="0"/>
                          <a:cs typeface="Arial" pitchFamily="34" charset="0"/>
                        </a:rPr>
                        <a:t>Part</a:t>
                      </a:r>
                      <a:r>
                        <a:rPr lang="en-ZA" sz="2000" b="1" baseline="0" dirty="0">
                          <a:solidFill>
                            <a:schemeClr val="tx1"/>
                          </a:solidFill>
                          <a:latin typeface="Arial" pitchFamily="34" charset="0"/>
                          <a:cs typeface="Arial" pitchFamily="34" charset="0"/>
                        </a:rPr>
                        <a:t>-Time Lecturers</a:t>
                      </a:r>
                      <a:endParaRPr lang="en-ZA" sz="2000" b="1" dirty="0">
                        <a:solidFill>
                          <a:schemeClr val="tx1"/>
                        </a:solidFill>
                        <a:latin typeface="Arial" pitchFamily="34" charset="0"/>
                        <a:cs typeface="Arial" pitchFamily="34" charset="0"/>
                      </a:endParaRPr>
                    </a:p>
                  </a:txBody>
                  <a:tcPr marT="45730" marB="45730"/>
                </a:tc>
                <a:tc>
                  <a:txBody>
                    <a:bodyPr/>
                    <a:lstStyle/>
                    <a:p>
                      <a:pPr algn="ctr"/>
                      <a:r>
                        <a:rPr lang="en-ZA" sz="2000" b="1" dirty="0">
                          <a:solidFill>
                            <a:schemeClr val="tx1"/>
                          </a:solidFill>
                          <a:latin typeface="Arial" pitchFamily="34" charset="0"/>
                          <a:cs typeface="Arial" pitchFamily="34" charset="0"/>
                        </a:rPr>
                        <a:t>91</a:t>
                      </a:r>
                    </a:p>
                  </a:txBody>
                  <a:tcPr marT="45730" marB="45730"/>
                </a:tc>
                <a:extLst>
                  <a:ext uri="{0D108BD9-81ED-4DB2-BD59-A6C34878D82A}">
                    <a16:rowId xmlns:a16="http://schemas.microsoft.com/office/drawing/2014/main" val="10006"/>
                  </a:ext>
                </a:extLst>
              </a:tr>
              <a:tr h="396325">
                <a:tc>
                  <a:txBody>
                    <a:bodyPr/>
                    <a:lstStyle/>
                    <a:p>
                      <a:r>
                        <a:rPr lang="en-ZA" sz="2000" b="1" dirty="0">
                          <a:solidFill>
                            <a:schemeClr val="tx1"/>
                          </a:solidFill>
                          <a:latin typeface="Arial" pitchFamily="34" charset="0"/>
                          <a:cs typeface="Arial" pitchFamily="34" charset="0"/>
                        </a:rPr>
                        <a:t>Examiners/Moderators</a:t>
                      </a:r>
                    </a:p>
                  </a:txBody>
                  <a:tcPr marT="45730" marB="45730"/>
                </a:tc>
                <a:tc>
                  <a:txBody>
                    <a:bodyPr/>
                    <a:lstStyle/>
                    <a:p>
                      <a:pPr algn="ctr"/>
                      <a:r>
                        <a:rPr lang="en-ZA" sz="2000" b="1" dirty="0">
                          <a:solidFill>
                            <a:schemeClr val="tx1"/>
                          </a:solidFill>
                          <a:latin typeface="Arial" pitchFamily="34" charset="0"/>
                          <a:cs typeface="Arial" pitchFamily="34" charset="0"/>
                        </a:rPr>
                        <a:t>2</a:t>
                      </a:r>
                    </a:p>
                  </a:txBody>
                  <a:tcPr marT="45730" marB="45730"/>
                </a:tc>
                <a:extLst>
                  <a:ext uri="{0D108BD9-81ED-4DB2-BD59-A6C34878D82A}">
                    <a16:rowId xmlns:a16="http://schemas.microsoft.com/office/drawing/2014/main" val="10007"/>
                  </a:ext>
                </a:extLst>
              </a:tr>
              <a:tr h="701192">
                <a:tc>
                  <a:txBody>
                    <a:bodyPr/>
                    <a:lstStyle/>
                    <a:p>
                      <a:r>
                        <a:rPr lang="en-ZA" sz="2000" b="1" dirty="0">
                          <a:solidFill>
                            <a:schemeClr val="tx1"/>
                          </a:solidFill>
                          <a:latin typeface="Arial" pitchFamily="34" charset="0"/>
                          <a:cs typeface="Arial" pitchFamily="34" charset="0"/>
                        </a:rPr>
                        <a:t>Post</a:t>
                      </a:r>
                      <a:r>
                        <a:rPr lang="en-ZA" sz="2000" b="1" baseline="0" dirty="0">
                          <a:solidFill>
                            <a:schemeClr val="tx1"/>
                          </a:solidFill>
                          <a:latin typeface="Arial" pitchFamily="34" charset="0"/>
                          <a:cs typeface="Arial" pitchFamily="34" charset="0"/>
                        </a:rPr>
                        <a:t>graduate Teaching Assistants</a:t>
                      </a:r>
                      <a:endParaRPr lang="en-ZA" sz="2000" b="1" dirty="0">
                        <a:solidFill>
                          <a:schemeClr val="tx1"/>
                        </a:solidFill>
                        <a:latin typeface="Arial" pitchFamily="34" charset="0"/>
                        <a:cs typeface="Arial" pitchFamily="34" charset="0"/>
                      </a:endParaRPr>
                    </a:p>
                  </a:txBody>
                  <a:tcPr marT="45730" marB="45730"/>
                </a:tc>
                <a:tc>
                  <a:txBody>
                    <a:bodyPr/>
                    <a:lstStyle/>
                    <a:p>
                      <a:pPr algn="ctr"/>
                      <a:r>
                        <a:rPr lang="en-ZA" sz="2000" b="1" dirty="0">
                          <a:solidFill>
                            <a:schemeClr val="tx1"/>
                          </a:solidFill>
                          <a:latin typeface="Arial" pitchFamily="34" charset="0"/>
                          <a:cs typeface="Arial" pitchFamily="34" charset="0"/>
                        </a:rPr>
                        <a:t>2</a:t>
                      </a:r>
                    </a:p>
                    <a:p>
                      <a:pPr algn="ctr"/>
                      <a:endParaRPr lang="en-ZA" sz="2000" b="1" dirty="0">
                        <a:solidFill>
                          <a:schemeClr val="tx1"/>
                        </a:solidFill>
                        <a:latin typeface="Arial" pitchFamily="34" charset="0"/>
                        <a:cs typeface="Arial" pitchFamily="34" charset="0"/>
                      </a:endParaRPr>
                    </a:p>
                  </a:txBody>
                  <a:tcPr marT="45730" marB="45730"/>
                </a:tc>
                <a:extLst>
                  <a:ext uri="{0D108BD9-81ED-4DB2-BD59-A6C34878D82A}">
                    <a16:rowId xmlns:a16="http://schemas.microsoft.com/office/drawing/2014/main" val="10008"/>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57C0F78-1A7C-439D-9529-360E7FD7599B}" type="slidenum">
              <a:rPr lang="en-ZA" smtClean="0"/>
              <a:pPr/>
              <a:t>2</a:t>
            </a:fld>
            <a:endParaRPr lang="en-ZA" dirty="0"/>
          </a:p>
        </p:txBody>
      </p:sp>
      <p:sp>
        <p:nvSpPr>
          <p:cNvPr id="8" name="Title 7"/>
          <p:cNvSpPr>
            <a:spLocks noGrp="1"/>
          </p:cNvSpPr>
          <p:nvPr>
            <p:ph type="title"/>
          </p:nvPr>
        </p:nvSpPr>
        <p:spPr>
          <a:xfrm>
            <a:off x="306140" y="612279"/>
            <a:ext cx="9472836" cy="1260475"/>
          </a:xfrm>
        </p:spPr>
        <p:txBody>
          <a:bodyPr/>
          <a:lstStyle/>
          <a:p>
            <a:r>
              <a:rPr lang="en-ZA" sz="3200" dirty="0"/>
              <a:t>                       </a:t>
            </a:r>
            <a:r>
              <a:rPr lang="en-ZA" sz="3200" dirty="0">
                <a:effectLst>
                  <a:outerShdw blurRad="38100" dist="38100" dir="2700000" algn="tl">
                    <a:srgbClr val="000000">
                      <a:alpha val="43137"/>
                    </a:srgbClr>
                  </a:outerShdw>
                </a:effectLst>
              </a:rPr>
              <a:t>BACKGROUND</a:t>
            </a:r>
          </a:p>
        </p:txBody>
      </p:sp>
      <p:sp>
        <p:nvSpPr>
          <p:cNvPr id="11" name="Content Placeholder 10"/>
          <p:cNvSpPr>
            <a:spLocks noGrp="1"/>
          </p:cNvSpPr>
          <p:nvPr>
            <p:ph sz="half" idx="1"/>
          </p:nvPr>
        </p:nvSpPr>
        <p:spPr>
          <a:xfrm>
            <a:off x="594172" y="1692399"/>
            <a:ext cx="9793088" cy="3406567"/>
          </a:xfrm>
        </p:spPr>
        <p:txBody>
          <a:bodyPr/>
          <a:lstStyle/>
          <a:p>
            <a:pPr marL="457200" indent="-457200">
              <a:spcAft>
                <a:spcPts val="1200"/>
              </a:spcAft>
            </a:pPr>
            <a:r>
              <a:rPr lang="en-ZA" altLang="en-US" sz="2400" b="1" dirty="0"/>
              <a:t>TUT International Office was established on 01 January 2004.</a:t>
            </a:r>
          </a:p>
          <a:p>
            <a:pPr marL="457200" indent="-457200">
              <a:spcAft>
                <a:spcPts val="1200"/>
              </a:spcAft>
            </a:pPr>
            <a:r>
              <a:rPr lang="en-ZA" altLang="en-US" sz="2400" b="1" dirty="0"/>
              <a:t>Responsibility – Office of the Registrar</a:t>
            </a:r>
          </a:p>
          <a:p>
            <a:pPr marL="457200" indent="-457200" algn="just">
              <a:spcAft>
                <a:spcPts val="1200"/>
              </a:spcAft>
            </a:pPr>
            <a:r>
              <a:rPr lang="en-ZA" altLang="en-US" sz="2400" b="1" dirty="0"/>
              <a:t>OR has as its core business to facilitate and promote all facets of internationalization at TUT.</a:t>
            </a:r>
          </a:p>
          <a:p>
            <a:pPr marL="457200" indent="-457200">
              <a:spcAft>
                <a:spcPts val="1200"/>
              </a:spcAft>
            </a:pPr>
            <a:r>
              <a:rPr lang="en-ZA" altLang="en-US" sz="2400" b="1" dirty="0"/>
              <a:t>OR aims to engage with reputable institutions and organisations of international standing and whose bona fides have been clearly established.</a:t>
            </a:r>
          </a:p>
          <a:p>
            <a:pPr marL="457200" indent="-457200">
              <a:spcAft>
                <a:spcPts val="1200"/>
              </a:spcAft>
            </a:pPr>
            <a:r>
              <a:rPr lang="en-US" altLang="en-US" sz="2400" b="1" dirty="0">
                <a:cs typeface="Arial" charset="0"/>
              </a:rPr>
              <a:t>OR seeks to increase TUT international profile and provide opportunities for academic networking</a:t>
            </a:r>
          </a:p>
          <a:p>
            <a:endParaRPr lang="en-ZA" sz="2400" dirty="0"/>
          </a:p>
        </p:txBody>
      </p:sp>
    </p:spTree>
    <p:extLst>
      <p:ext uri="{BB962C8B-B14F-4D97-AF65-F5344CB8AC3E}">
        <p14:creationId xmlns:p14="http://schemas.microsoft.com/office/powerpoint/2010/main" val="2200368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4413" y="1260351"/>
            <a:ext cx="4248471" cy="1260475"/>
          </a:xfrm>
        </p:spPr>
        <p:txBody>
          <a:bodyPr/>
          <a:lstStyle/>
          <a:p>
            <a:r>
              <a:rPr lang="en-US" altLang="en-US" sz="3600" dirty="0">
                <a:effectLst>
                  <a:outerShdw blurRad="38100" dist="38100" dir="2700000" algn="tl">
                    <a:srgbClr val="000000">
                      <a:alpha val="43137"/>
                    </a:srgbClr>
                  </a:outerShdw>
                </a:effectLst>
                <a:latin typeface="Arial" charset="0"/>
                <a:cs typeface="Arial" charset="0"/>
              </a:rPr>
              <a:t>CONCLUSION</a:t>
            </a:r>
            <a:endParaRPr lang="en-ZA" sz="3600"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666180" y="2844527"/>
            <a:ext cx="8640960" cy="3456384"/>
          </a:xfrm>
        </p:spPr>
        <p:txBody>
          <a:bodyPr/>
          <a:lstStyle/>
          <a:p>
            <a:pPr marL="0" indent="0">
              <a:buNone/>
            </a:pPr>
            <a:r>
              <a:rPr lang="en-US" altLang="en-US" sz="2800" b="1" dirty="0">
                <a:latin typeface="Arial" charset="0"/>
                <a:cs typeface="Arial" charset="0"/>
              </a:rPr>
              <a:t>Internationalization Strategy - Regularising internationalization activities</a:t>
            </a:r>
          </a:p>
          <a:p>
            <a:pPr marL="0" indent="0">
              <a:buNone/>
            </a:pPr>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20</a:t>
            </a:fld>
            <a:endParaRPr lang="en-Z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8188" y="2196455"/>
            <a:ext cx="9089391" cy="792503"/>
          </a:xfrm>
        </p:spPr>
        <p:txBody>
          <a:bodyPr/>
          <a:lstStyle/>
          <a:p>
            <a:pPr algn="ctr"/>
            <a:r>
              <a:rPr lang="en-ZA" dirty="0"/>
              <a:t>Thank you</a:t>
            </a:r>
          </a:p>
        </p:txBody>
      </p:sp>
      <p:sp>
        <p:nvSpPr>
          <p:cNvPr id="3" name="Rectangle 2"/>
          <p:cNvSpPr/>
          <p:nvPr/>
        </p:nvSpPr>
        <p:spPr>
          <a:xfrm>
            <a:off x="2466380" y="3348583"/>
            <a:ext cx="6336704" cy="2308324"/>
          </a:xfrm>
          <a:prstGeom prst="rect">
            <a:avLst/>
          </a:prstGeom>
        </p:spPr>
        <p:txBody>
          <a:bodyPr wrap="square">
            <a:spAutoFit/>
          </a:bodyPr>
          <a:lstStyle/>
          <a:p>
            <a:pPr marL="623888" indent="-623888" algn="ctr" eaLnBrk="1" hangingPunct="1">
              <a:buFont typeface="Arial" charset="0"/>
              <a:buNone/>
              <a:tabLst>
                <a:tab pos="914400" algn="l"/>
              </a:tabLst>
            </a:pPr>
            <a:r>
              <a:rPr lang="en-US" altLang="en-US" sz="2400" b="1" dirty="0">
                <a:solidFill>
                  <a:schemeClr val="bg1"/>
                </a:solidFill>
                <a:latin typeface="Arial" pitchFamily="34" charset="0"/>
                <a:cs typeface="Arial" pitchFamily="34" charset="0"/>
              </a:rPr>
              <a:t>Lawrence Maake                   </a:t>
            </a:r>
          </a:p>
          <a:p>
            <a:pPr marL="623888" indent="-623888" algn="ctr" eaLnBrk="1" hangingPunct="1">
              <a:buFont typeface="Arial" charset="0"/>
              <a:buNone/>
              <a:tabLst>
                <a:tab pos="914400" algn="l"/>
              </a:tabLst>
            </a:pPr>
            <a:r>
              <a:rPr lang="en-US" altLang="en-US" sz="2000" dirty="0">
                <a:solidFill>
                  <a:schemeClr val="bg1"/>
                </a:solidFill>
                <a:latin typeface="Arial" pitchFamily="34" charset="0"/>
                <a:cs typeface="Arial" pitchFamily="34" charset="0"/>
                <a:hlinkClick r:id="rId2"/>
              </a:rPr>
              <a:t>maakelm@tut.ac.za</a:t>
            </a:r>
            <a:endParaRPr lang="en-US" altLang="en-US" sz="2000" dirty="0">
              <a:solidFill>
                <a:schemeClr val="bg1"/>
              </a:solidFill>
              <a:latin typeface="Arial" pitchFamily="34" charset="0"/>
              <a:cs typeface="Arial" pitchFamily="34" charset="0"/>
            </a:endParaRPr>
          </a:p>
          <a:p>
            <a:pPr marL="623888" indent="-623888" algn="ctr" eaLnBrk="1" hangingPunct="1">
              <a:buFont typeface="Arial" charset="0"/>
              <a:buNone/>
              <a:tabLst>
                <a:tab pos="914400" algn="l"/>
              </a:tabLst>
            </a:pPr>
            <a:endParaRPr lang="en-US" altLang="en-US" sz="2000" dirty="0">
              <a:solidFill>
                <a:schemeClr val="bg1"/>
              </a:solidFill>
              <a:latin typeface="Arial" pitchFamily="34" charset="0"/>
              <a:cs typeface="Arial" pitchFamily="34" charset="0"/>
            </a:endParaRPr>
          </a:p>
          <a:p>
            <a:pPr marL="623888" indent="-623888" algn="ctr" eaLnBrk="1" hangingPunct="1">
              <a:buFont typeface="Arial" charset="0"/>
              <a:buNone/>
              <a:tabLst>
                <a:tab pos="914400" algn="l"/>
              </a:tabLst>
            </a:pPr>
            <a:r>
              <a:rPr lang="en-US" altLang="en-US" sz="2000" dirty="0">
                <a:solidFill>
                  <a:schemeClr val="bg1"/>
                </a:solidFill>
                <a:latin typeface="Arial" pitchFamily="34" charset="0"/>
                <a:cs typeface="Arial" pitchFamily="34" charset="0"/>
              </a:rPr>
              <a:t>         </a:t>
            </a:r>
            <a:r>
              <a:rPr lang="en-US" altLang="en-US" sz="2000" b="1" dirty="0">
                <a:solidFill>
                  <a:schemeClr val="bg1"/>
                </a:solidFill>
                <a:latin typeface="Arial" pitchFamily="34" charset="0"/>
                <a:cs typeface="Arial" pitchFamily="34" charset="0"/>
              </a:rPr>
              <a:t>LIBRARY AND INFORMATION SERVICES</a:t>
            </a:r>
          </a:p>
          <a:p>
            <a:pPr marL="623888" indent="-623888" algn="ctr" eaLnBrk="1" hangingPunct="1">
              <a:buFont typeface="Arial" charset="0"/>
              <a:buNone/>
              <a:tabLst>
                <a:tab pos="914400" algn="l"/>
              </a:tabLst>
            </a:pPr>
            <a:endParaRPr lang="en-US" altLang="en-US" sz="2000" dirty="0">
              <a:solidFill>
                <a:schemeClr val="bg1"/>
              </a:solidFill>
              <a:latin typeface="Arial" pitchFamily="34" charset="0"/>
              <a:cs typeface="Arial" pitchFamily="34" charset="0"/>
            </a:endParaRPr>
          </a:p>
          <a:p>
            <a:pPr marL="623888" indent="-623888" algn="ctr" eaLnBrk="1" hangingPunct="1">
              <a:buFont typeface="Arial" charset="0"/>
              <a:buNone/>
              <a:tabLst>
                <a:tab pos="914400" algn="l"/>
              </a:tabLst>
            </a:pPr>
            <a:r>
              <a:rPr lang="en-US" altLang="en-US" sz="2000" b="1" dirty="0">
                <a:solidFill>
                  <a:schemeClr val="bg1"/>
                </a:solidFill>
                <a:latin typeface="Arial" pitchFamily="34" charset="0"/>
                <a:cs typeface="Arial" pitchFamily="34" charset="0"/>
              </a:rPr>
              <a:t>   +27 12 382 4604</a:t>
            </a:r>
          </a:p>
          <a:p>
            <a:pPr marL="623888" indent="-623888" algn="ctr" eaLnBrk="1" hangingPunct="1">
              <a:buFont typeface="Arial" charset="0"/>
              <a:buNone/>
              <a:tabLst>
                <a:tab pos="914400" algn="l"/>
              </a:tabLst>
            </a:pPr>
            <a:r>
              <a:rPr lang="en-US" altLang="en-US" sz="2000" b="1" dirty="0">
                <a:solidFill>
                  <a:schemeClr val="bg1"/>
                </a:solidFill>
                <a:latin typeface="Arial" pitchFamily="34" charset="0"/>
                <a:cs typeface="Arial" pitchFamily="34" charset="0"/>
              </a:rPr>
              <a:t>  +27  786965541</a:t>
            </a:r>
          </a:p>
        </p:txBody>
      </p:sp>
    </p:spTree>
    <p:extLst>
      <p:ext uri="{BB962C8B-B14F-4D97-AF65-F5344CB8AC3E}">
        <p14:creationId xmlns:p14="http://schemas.microsoft.com/office/powerpoint/2010/main" val="3488730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56295"/>
            <a:ext cx="10459268" cy="1260475"/>
          </a:xfrm>
        </p:spPr>
        <p:txBody>
          <a:bodyPr/>
          <a:lstStyle/>
          <a:p>
            <a:r>
              <a:rPr lang="en-US" altLang="en-US" sz="3200" dirty="0">
                <a:solidFill>
                  <a:srgbClr val="0070C0"/>
                </a:solidFill>
              </a:rPr>
              <a:t> </a:t>
            </a:r>
            <a:r>
              <a:rPr lang="en-US" altLang="en-US" sz="3200" dirty="0">
                <a:effectLst>
                  <a:outerShdw blurRad="38100" dist="38100" dir="2700000" algn="tl">
                    <a:srgbClr val="000000">
                      <a:alpha val="43137"/>
                    </a:srgbClr>
                  </a:outerShdw>
                </a:effectLst>
              </a:rPr>
              <a:t>Role of OR within the broader TUT context</a:t>
            </a:r>
            <a:endParaRPr lang="en-ZA" sz="3200"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234132" y="1980431"/>
            <a:ext cx="10297144" cy="4824536"/>
          </a:xfrm>
        </p:spPr>
        <p:txBody>
          <a:bodyPr/>
          <a:lstStyle/>
          <a:p>
            <a:pPr marL="571500" indent="-571500" algn="just" eaLnBrk="1" hangingPunct="1">
              <a:spcAft>
                <a:spcPts val="1200"/>
              </a:spcAft>
            </a:pPr>
            <a:r>
              <a:rPr lang="en-US" altLang="en-US" sz="2400" b="1" dirty="0"/>
              <a:t>Ensure that internationalization activities contribute to vision, mission and values to support the core functions of teaching, learning and research at TUT </a:t>
            </a:r>
            <a:endParaRPr lang="en-US" altLang="en-US" sz="2400" dirty="0">
              <a:cs typeface="Arial" charset="0"/>
            </a:endParaRPr>
          </a:p>
          <a:p>
            <a:pPr marL="571500" indent="-571500">
              <a:spcAft>
                <a:spcPts val="1200"/>
              </a:spcAft>
            </a:pPr>
            <a:r>
              <a:rPr lang="en-US" altLang="en-US" sz="2400" b="1" dirty="0"/>
              <a:t>Seeking, supporting and facilitating opportunities for TUT staff and students to experience academic life at international partner universities through mobility exchanges</a:t>
            </a:r>
          </a:p>
          <a:p>
            <a:pPr marL="571500" indent="-571500">
              <a:spcAft>
                <a:spcPts val="1200"/>
              </a:spcAft>
            </a:pPr>
            <a:r>
              <a:rPr lang="en-US" altLang="en-US" sz="2400" b="1" dirty="0"/>
              <a:t>Generating opportunities for improving its position as an African University of Technology</a:t>
            </a:r>
          </a:p>
          <a:p>
            <a:pPr marL="571500" indent="-571500">
              <a:spcAft>
                <a:spcPts val="1200"/>
              </a:spcAft>
            </a:pPr>
            <a:r>
              <a:rPr lang="en-US" altLang="en-US" sz="2400" b="1" dirty="0"/>
              <a:t>Ensure that internationalization activities are aimed at enhancing TUT academic and research capacity and global competitiveness.</a:t>
            </a:r>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3</a:t>
            </a:fld>
            <a:endParaRPr lang="en-ZA" dirty="0"/>
          </a:p>
        </p:txBody>
      </p:sp>
    </p:spTree>
    <p:extLst>
      <p:ext uri="{BB962C8B-B14F-4D97-AF65-F5344CB8AC3E}">
        <p14:creationId xmlns:p14="http://schemas.microsoft.com/office/powerpoint/2010/main" val="258495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180" y="1116335"/>
            <a:ext cx="9400827" cy="1260475"/>
          </a:xfrm>
        </p:spPr>
        <p:txBody>
          <a:bodyPr/>
          <a:lstStyle/>
          <a:p>
            <a:r>
              <a:rPr lang="en-ZA" sz="3200" dirty="0">
                <a:effectLst>
                  <a:outerShdw blurRad="38100" dist="38100" dir="2700000" algn="tl">
                    <a:srgbClr val="000000">
                      <a:alpha val="43137"/>
                    </a:srgbClr>
                  </a:outerShdw>
                </a:effectLst>
              </a:rPr>
              <a:t>               OTHER ROLES (GENERAL)</a:t>
            </a:r>
          </a:p>
        </p:txBody>
      </p:sp>
      <p:sp>
        <p:nvSpPr>
          <p:cNvPr id="3" name="Content Placeholder 2"/>
          <p:cNvSpPr>
            <a:spLocks noGrp="1"/>
          </p:cNvSpPr>
          <p:nvPr>
            <p:ph sz="half" idx="1"/>
          </p:nvPr>
        </p:nvSpPr>
        <p:spPr>
          <a:xfrm>
            <a:off x="666180" y="2412479"/>
            <a:ext cx="9832876" cy="4946361"/>
          </a:xfrm>
        </p:spPr>
        <p:txBody>
          <a:bodyPr/>
          <a:lstStyle/>
          <a:p>
            <a:pPr>
              <a:lnSpc>
                <a:spcPct val="150000"/>
              </a:lnSpc>
              <a:buFont typeface="Wingdings" pitchFamily="2" charset="2"/>
              <a:buChar char="Ø"/>
            </a:pPr>
            <a:r>
              <a:rPr lang="en-ZA" altLang="en-US" sz="2400" b="1" dirty="0">
                <a:latin typeface="Arial" charset="0"/>
                <a:cs typeface="Arial" charset="0"/>
              </a:rPr>
              <a:t>Organise orientation days for new international students</a:t>
            </a:r>
          </a:p>
          <a:p>
            <a:pPr>
              <a:lnSpc>
                <a:spcPct val="150000"/>
              </a:lnSpc>
              <a:buFont typeface="Wingdings" pitchFamily="2" charset="2"/>
              <a:buChar char="Ø"/>
            </a:pPr>
            <a:r>
              <a:rPr lang="en-ZA" altLang="en-US" sz="2400" b="1" dirty="0">
                <a:latin typeface="Arial" charset="0"/>
                <a:cs typeface="Arial" charset="0"/>
              </a:rPr>
              <a:t>Organise events for international students</a:t>
            </a:r>
          </a:p>
          <a:p>
            <a:pPr algn="just">
              <a:lnSpc>
                <a:spcPct val="150000"/>
              </a:lnSpc>
              <a:buFont typeface="Wingdings" pitchFamily="2" charset="2"/>
              <a:buChar char="Ø"/>
            </a:pPr>
            <a:r>
              <a:rPr lang="en-ZA" altLang="en-US" sz="2400" b="1" dirty="0">
                <a:latin typeface="Arial" charset="0"/>
                <a:cs typeface="Arial" charset="0"/>
              </a:rPr>
              <a:t>Coordinate exchange programs with countries across the world</a:t>
            </a:r>
          </a:p>
          <a:p>
            <a:pPr>
              <a:lnSpc>
                <a:spcPct val="150000"/>
              </a:lnSpc>
              <a:buFont typeface="Wingdings" pitchFamily="2" charset="2"/>
              <a:buChar char="Ø"/>
            </a:pPr>
            <a:r>
              <a:rPr lang="en-ZA" altLang="en-US" sz="2400" b="1" dirty="0">
                <a:latin typeface="Arial" charset="0"/>
                <a:cs typeface="Arial" charset="0"/>
              </a:rPr>
              <a:t>Promote the University by visiting other countries</a:t>
            </a:r>
          </a:p>
          <a:p>
            <a:pPr>
              <a:lnSpc>
                <a:spcPct val="150000"/>
              </a:lnSpc>
              <a:buFont typeface="Wingdings" pitchFamily="2" charset="2"/>
              <a:buChar char="Ø"/>
            </a:pPr>
            <a:r>
              <a:rPr lang="en-ZA" altLang="en-US" sz="2400" b="1" dirty="0">
                <a:latin typeface="Arial" charset="0"/>
                <a:cs typeface="Arial" charset="0"/>
              </a:rPr>
              <a:t>Support international students throughout their period of study</a:t>
            </a:r>
          </a:p>
          <a:p>
            <a:endParaRPr lang="en-ZA" sz="2400"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4</a:t>
            </a:fld>
            <a:endParaRPr lang="en-Z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132" y="972319"/>
            <a:ext cx="10297143" cy="1260475"/>
          </a:xfrm>
        </p:spPr>
        <p:txBody>
          <a:bodyPr/>
          <a:lstStyle/>
          <a:p>
            <a:r>
              <a:rPr lang="en-US" sz="3200" dirty="0">
                <a:solidFill>
                  <a:srgbClr val="0070C0"/>
                </a:solidFill>
              </a:rPr>
              <a:t>     </a:t>
            </a:r>
            <a:r>
              <a:rPr lang="en-US" sz="3200" dirty="0">
                <a:effectLst>
                  <a:outerShdw blurRad="38100" dist="38100" dir="2700000" algn="tl">
                    <a:srgbClr val="000000">
                      <a:alpha val="43137"/>
                    </a:srgbClr>
                  </a:outerShdw>
                </a:effectLst>
              </a:rPr>
              <a:t>Internationalization activities at TUT</a:t>
            </a:r>
            <a:br>
              <a:rPr lang="en-US" sz="3200" dirty="0">
                <a:effectLst>
                  <a:outerShdw blurRad="38100" dist="38100" dir="2700000" algn="tl">
                    <a:srgbClr val="000000">
                      <a:alpha val="43137"/>
                    </a:srgbClr>
                  </a:outerShdw>
                </a:effectLst>
              </a:rPr>
            </a:br>
            <a:endParaRPr lang="en-ZA" sz="3200" dirty="0">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5</a:t>
            </a:fld>
            <a:endParaRPr lang="en-ZA" dirty="0"/>
          </a:p>
        </p:txBody>
      </p:sp>
      <p:sp>
        <p:nvSpPr>
          <p:cNvPr id="6" name="Content Placeholder 5"/>
          <p:cNvSpPr>
            <a:spLocks noGrp="1"/>
          </p:cNvSpPr>
          <p:nvPr>
            <p:ph sz="half" idx="1"/>
          </p:nvPr>
        </p:nvSpPr>
        <p:spPr>
          <a:xfrm>
            <a:off x="234132" y="1908423"/>
            <a:ext cx="2952328"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None/>
              <a:defRPr/>
            </a:pPr>
            <a:r>
              <a:rPr lang="en-ZA" sz="2000" dirty="0">
                <a:latin typeface="Arial" pitchFamily="34" charset="0"/>
                <a:cs typeface="Arial" pitchFamily="34" charset="0"/>
              </a:rPr>
              <a:t>Recruitment of International Staff </a:t>
            </a:r>
            <a:r>
              <a:rPr lang="en-ZA" sz="2000" dirty="0">
                <a:solidFill>
                  <a:schemeClr val="bg1"/>
                </a:solidFill>
                <a:latin typeface="Arial" pitchFamily="34" charset="0"/>
                <a:cs typeface="Arial" pitchFamily="34" charset="0"/>
              </a:rPr>
              <a:t>and </a:t>
            </a:r>
            <a:r>
              <a:rPr lang="en-ZA" sz="2000" dirty="0">
                <a:latin typeface="Arial" pitchFamily="34" charset="0"/>
                <a:cs typeface="Arial" pitchFamily="34" charset="0"/>
              </a:rPr>
              <a:t>Students</a:t>
            </a:r>
          </a:p>
        </p:txBody>
      </p:sp>
      <p:sp>
        <p:nvSpPr>
          <p:cNvPr id="7" name="Rectangle 6"/>
          <p:cNvSpPr/>
          <p:nvPr/>
        </p:nvSpPr>
        <p:spPr>
          <a:xfrm>
            <a:off x="3618508" y="1908423"/>
            <a:ext cx="2880320"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ZA" sz="2000" dirty="0">
                <a:latin typeface="Arial" pitchFamily="34" charset="0"/>
                <a:cs typeface="Arial" pitchFamily="34" charset="0"/>
              </a:rPr>
              <a:t>Staff Exchange Programs</a:t>
            </a:r>
          </a:p>
        </p:txBody>
      </p:sp>
      <p:sp>
        <p:nvSpPr>
          <p:cNvPr id="8" name="Rectangle 7"/>
          <p:cNvSpPr/>
          <p:nvPr/>
        </p:nvSpPr>
        <p:spPr>
          <a:xfrm>
            <a:off x="7218908" y="1836415"/>
            <a:ext cx="2952328" cy="1728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000" dirty="0">
                <a:latin typeface="Arial" panose="020B0604020202020204" pitchFamily="34" charset="0"/>
                <a:cs typeface="Arial" panose="020B0604020202020204" pitchFamily="34" charset="0"/>
              </a:rPr>
              <a:t>Research and Development</a:t>
            </a:r>
          </a:p>
        </p:txBody>
      </p:sp>
      <p:sp>
        <p:nvSpPr>
          <p:cNvPr id="9" name="Rectangle 8"/>
          <p:cNvSpPr/>
          <p:nvPr/>
        </p:nvSpPr>
        <p:spPr>
          <a:xfrm>
            <a:off x="234132" y="4572719"/>
            <a:ext cx="2952328" cy="1584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000" dirty="0">
                <a:latin typeface="Arial" panose="020B0604020202020204" pitchFamily="34" charset="0"/>
                <a:cs typeface="Arial" panose="020B0604020202020204" pitchFamily="34" charset="0"/>
              </a:rPr>
              <a:t>Student  Exchange Programs</a:t>
            </a:r>
          </a:p>
        </p:txBody>
      </p:sp>
      <p:sp>
        <p:nvSpPr>
          <p:cNvPr id="10" name="Rectangle 9"/>
          <p:cNvSpPr/>
          <p:nvPr/>
        </p:nvSpPr>
        <p:spPr>
          <a:xfrm>
            <a:off x="3618508" y="4572719"/>
            <a:ext cx="2952328" cy="1656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000" dirty="0">
                <a:latin typeface="Arial" panose="020B0604020202020204" pitchFamily="34" charset="0"/>
                <a:cs typeface="Arial" panose="020B0604020202020204" pitchFamily="34" charset="0"/>
              </a:rPr>
              <a:t>Sport Activities</a:t>
            </a:r>
          </a:p>
        </p:txBody>
      </p:sp>
      <p:sp>
        <p:nvSpPr>
          <p:cNvPr id="11" name="Rectangle 10"/>
          <p:cNvSpPr/>
          <p:nvPr/>
        </p:nvSpPr>
        <p:spPr>
          <a:xfrm>
            <a:off x="7290916" y="4500711"/>
            <a:ext cx="3024336" cy="1584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2000" dirty="0">
                <a:latin typeface="Arial" panose="020B0604020202020204" pitchFamily="34" charset="0"/>
                <a:cs typeface="Arial" panose="020B0604020202020204" pitchFamily="34" charset="0"/>
              </a:rPr>
              <a:t>Cultural Activities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212" y="1116335"/>
            <a:ext cx="9400827" cy="864096"/>
          </a:xfrm>
        </p:spPr>
        <p:txBody>
          <a:bodyPr/>
          <a:lstStyle/>
          <a:p>
            <a:r>
              <a:rPr lang="en-ZA" altLang="en-US" sz="3200" dirty="0">
                <a:effectLst>
                  <a:outerShdw blurRad="38100" dist="38100" dir="2700000" algn="tl">
                    <a:srgbClr val="000000">
                      <a:alpha val="43137"/>
                    </a:srgbClr>
                  </a:outerShdw>
                </a:effectLst>
              </a:rPr>
              <a:t>PARTNERSHIPS AND COLLABORATIONS</a:t>
            </a:r>
            <a:endParaRPr lang="en-ZA" sz="3200" dirty="0">
              <a:effectLst>
                <a:outerShdw blurRad="38100" dist="38100" dir="2700000" algn="tl">
                  <a:srgbClr val="000000">
                    <a:alpha val="43137"/>
                  </a:srgbClr>
                </a:outerShdw>
              </a:effectLst>
            </a:endParaRPr>
          </a:p>
        </p:txBody>
      </p:sp>
      <p:sp>
        <p:nvSpPr>
          <p:cNvPr id="3" name="Content Placeholder 2"/>
          <p:cNvSpPr>
            <a:spLocks noGrp="1"/>
          </p:cNvSpPr>
          <p:nvPr>
            <p:ph sz="half" idx="1"/>
          </p:nvPr>
        </p:nvSpPr>
        <p:spPr>
          <a:xfrm>
            <a:off x="738188" y="2268463"/>
            <a:ext cx="9955212" cy="4824536"/>
          </a:xfrm>
        </p:spPr>
        <p:txBody>
          <a:bodyPr/>
          <a:lstStyle/>
          <a:p>
            <a:r>
              <a:rPr lang="en-ZA" altLang="en-US" sz="2400" b="1" dirty="0">
                <a:latin typeface="Arial" charset="0"/>
                <a:cs typeface="Arial" charset="0"/>
              </a:rPr>
              <a:t>TUT partnered and collaborated with a number of institutions and organizations internationally</a:t>
            </a:r>
          </a:p>
          <a:p>
            <a:pPr>
              <a:buNone/>
            </a:pPr>
            <a:endParaRPr lang="en-ZA" altLang="en-US" sz="2400" b="1" dirty="0">
              <a:latin typeface="Arial" charset="0"/>
              <a:cs typeface="Arial" charset="0"/>
            </a:endParaRPr>
          </a:p>
          <a:p>
            <a:r>
              <a:rPr lang="en-ZA" altLang="en-US" sz="2400" b="1" dirty="0">
                <a:latin typeface="Arial" charset="0"/>
                <a:cs typeface="Arial" charset="0"/>
              </a:rPr>
              <a:t>Good relationship with KU in Leuven resulted in </a:t>
            </a:r>
          </a:p>
          <a:p>
            <a:pPr algn="just">
              <a:buNone/>
            </a:pPr>
            <a:endParaRPr lang="en-ZA" altLang="en-US" sz="2400" b="1" dirty="0">
              <a:latin typeface="Arial" charset="0"/>
              <a:cs typeface="Arial" charset="0"/>
            </a:endParaRPr>
          </a:p>
          <a:p>
            <a:pPr marL="1073150" lvl="2" indent="-622300">
              <a:buFont typeface="Wingdings" panose="05000000000000000000" pitchFamily="2" charset="2"/>
              <a:buChar char="Ø"/>
            </a:pPr>
            <a:r>
              <a:rPr lang="en-ZA" altLang="en-US" sz="2400" b="1" dirty="0">
                <a:latin typeface="Arial" charset="0"/>
                <a:cs typeface="Arial" charset="0"/>
              </a:rPr>
              <a:t>Establishment of a water purification plant in Tshanda (in Limpopo Province)</a:t>
            </a:r>
          </a:p>
          <a:p>
            <a:pPr marL="1073150" lvl="2" indent="-622300">
              <a:buFont typeface="Wingdings" panose="05000000000000000000" pitchFamily="2" charset="2"/>
              <a:buChar char="Ø"/>
            </a:pPr>
            <a:r>
              <a:rPr lang="en-ZA" altLang="en-US" sz="2400" b="1" dirty="0">
                <a:latin typeface="Arial" charset="0"/>
                <a:cs typeface="Arial" charset="0"/>
              </a:rPr>
              <a:t>Installation of commercial plastic filtration membrane</a:t>
            </a:r>
          </a:p>
          <a:p>
            <a:pPr lvl="1">
              <a:buNone/>
            </a:pPr>
            <a:endParaRPr lang="en-ZA" altLang="en-US" sz="2400" b="1" dirty="0">
              <a:latin typeface="Arial" charset="0"/>
              <a:cs typeface="Arial" charset="0"/>
            </a:endParaRP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6</a:t>
            </a:fld>
            <a:endParaRPr lang="en-Z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738188" y="1980431"/>
            <a:ext cx="9955212" cy="4824536"/>
          </a:xfrm>
        </p:spPr>
        <p:txBody>
          <a:bodyPr/>
          <a:lstStyle/>
          <a:p>
            <a:pPr lvl="1">
              <a:buNone/>
            </a:pPr>
            <a:endParaRPr lang="en-ZA" altLang="en-US" sz="2400" b="1" dirty="0">
              <a:latin typeface="Arial" charset="0"/>
              <a:cs typeface="Arial" charset="0"/>
            </a:endParaRPr>
          </a:p>
          <a:p>
            <a:pPr>
              <a:buNone/>
            </a:pPr>
            <a:r>
              <a:rPr lang="en-ZA" altLang="en-US" sz="2400" b="1" dirty="0">
                <a:latin typeface="Arial" charset="0"/>
                <a:cs typeface="Arial" charset="0"/>
              </a:rPr>
              <a:t>•   Joint research project with East Anglia University resulted in </a:t>
            </a:r>
          </a:p>
          <a:p>
            <a:pPr lvl="1">
              <a:buNone/>
            </a:pPr>
            <a:endParaRPr lang="en-ZA" altLang="en-US" sz="2400" b="1" dirty="0">
              <a:latin typeface="Arial" charset="0"/>
              <a:cs typeface="Arial" charset="0"/>
            </a:endParaRPr>
          </a:p>
          <a:p>
            <a:pPr lvl="1">
              <a:buFont typeface="Wingdings" panose="05000000000000000000" pitchFamily="2" charset="2"/>
              <a:buChar char="Ø"/>
            </a:pPr>
            <a:r>
              <a:rPr lang="en-ZA" altLang="en-US" sz="2400" b="1" dirty="0">
                <a:latin typeface="Arial" charset="0"/>
                <a:cs typeface="Arial" charset="0"/>
              </a:rPr>
              <a:t>“On-site water management report based on collaborative research between UK, Ghana, Sierra Leon and Tanzania</a:t>
            </a: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7</a:t>
            </a:fld>
            <a:endParaRPr lang="en-ZA" dirty="0"/>
          </a:p>
        </p:txBody>
      </p:sp>
      <p:sp>
        <p:nvSpPr>
          <p:cNvPr id="6" name="Title 1"/>
          <p:cNvSpPr txBox="1">
            <a:spLocks/>
          </p:cNvSpPr>
          <p:nvPr/>
        </p:nvSpPr>
        <p:spPr bwMode="auto">
          <a:xfrm>
            <a:off x="5202300" y="468263"/>
            <a:ext cx="5490716" cy="64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lvl1pPr algn="l" defTabSz="912813" rtl="0" fontAlgn="base">
              <a:spcBef>
                <a:spcPct val="0"/>
              </a:spcBef>
              <a:spcAft>
                <a:spcPct val="0"/>
              </a:spcAft>
              <a:defRPr sz="4000" b="1" kern="1200" cap="all" baseline="0">
                <a:solidFill>
                  <a:schemeClr val="tx1"/>
                </a:solidFill>
                <a:latin typeface="Arial" pitchFamily="34" charset="0"/>
                <a:ea typeface="+mj-ea"/>
                <a:cs typeface="Arial" pitchFamily="34" charset="0"/>
              </a:defRPr>
            </a:lvl1pPr>
            <a:lvl2pPr algn="ctr" defTabSz="912813" rtl="0" fontAlgn="base">
              <a:spcBef>
                <a:spcPct val="0"/>
              </a:spcBef>
              <a:spcAft>
                <a:spcPct val="0"/>
              </a:spcAft>
              <a:defRPr sz="4400">
                <a:solidFill>
                  <a:schemeClr val="tx1"/>
                </a:solidFill>
                <a:latin typeface="Calibri" pitchFamily="34" charset="0"/>
              </a:defRPr>
            </a:lvl2pPr>
            <a:lvl3pPr algn="ctr" defTabSz="912813" rtl="0" fontAlgn="base">
              <a:spcBef>
                <a:spcPct val="0"/>
              </a:spcBef>
              <a:spcAft>
                <a:spcPct val="0"/>
              </a:spcAft>
              <a:defRPr sz="4400">
                <a:solidFill>
                  <a:schemeClr val="tx1"/>
                </a:solidFill>
                <a:latin typeface="Calibri" pitchFamily="34" charset="0"/>
              </a:defRPr>
            </a:lvl3pPr>
            <a:lvl4pPr algn="ctr" defTabSz="912813" rtl="0" fontAlgn="base">
              <a:spcBef>
                <a:spcPct val="0"/>
              </a:spcBef>
              <a:spcAft>
                <a:spcPct val="0"/>
              </a:spcAft>
              <a:defRPr sz="4400">
                <a:solidFill>
                  <a:schemeClr val="tx1"/>
                </a:solidFill>
                <a:latin typeface="Calibri" pitchFamily="34" charset="0"/>
              </a:defRPr>
            </a:lvl4pPr>
            <a:lvl5pPr algn="ctr" defTabSz="912813" rtl="0" fontAlgn="base">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a:lstStyle>
          <a:p>
            <a:r>
              <a:rPr lang="en-ZA" altLang="en-US" sz="1800" dirty="0"/>
              <a:t>…/2  PARTNERSHIPS AND COLLABORATIONS</a:t>
            </a:r>
            <a:endParaRPr lang="en-ZA" sz="1800" dirty="0"/>
          </a:p>
        </p:txBody>
      </p:sp>
    </p:spTree>
    <p:extLst>
      <p:ext uri="{BB962C8B-B14F-4D97-AF65-F5344CB8AC3E}">
        <p14:creationId xmlns:p14="http://schemas.microsoft.com/office/powerpoint/2010/main" val="3547875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22164" y="1692399"/>
            <a:ext cx="9995000" cy="4536504"/>
          </a:xfrm>
        </p:spPr>
        <p:txBody>
          <a:bodyPr/>
          <a:lstStyle/>
          <a:p>
            <a:pPr algn="just"/>
            <a:r>
              <a:rPr lang="en-ZA" altLang="en-US" sz="2400" b="1" dirty="0">
                <a:latin typeface="Arial" charset="0"/>
                <a:cs typeface="Arial" charset="0"/>
              </a:rPr>
              <a:t>Otto Bock (Germany) and Ossur (Iceland) Prosthetic organizations together with our Department of Sport and Rehabilitation and Dental works directly with patients in the specialised field of physical rehabilitation by assessing,       measuring, designing, manufacturing and fitting orthoses and prostheses to assist with the rehabilitation of physically impaired patients. </a:t>
            </a:r>
          </a:p>
          <a:p>
            <a:pPr>
              <a:buNone/>
            </a:pPr>
            <a:endParaRPr lang="en-ZA" altLang="en-US" sz="2400" b="1" dirty="0">
              <a:latin typeface="Arial" charset="0"/>
              <a:cs typeface="Arial" charset="0"/>
            </a:endParaRPr>
          </a:p>
          <a:p>
            <a:pPr marL="895350">
              <a:buFont typeface="Wingdings" panose="05000000000000000000" pitchFamily="2" charset="2"/>
              <a:buChar char="Ø"/>
            </a:pPr>
            <a:r>
              <a:rPr lang="en-ZA" altLang="en-US" sz="2400" b="1" dirty="0">
                <a:latin typeface="Arial" charset="0"/>
                <a:cs typeface="Arial" charset="0"/>
              </a:rPr>
              <a:t>This Department is headed by one of our international professors </a:t>
            </a:r>
          </a:p>
          <a:p>
            <a:endParaRPr lang="en-ZA" dirty="0"/>
          </a:p>
        </p:txBody>
      </p:sp>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8</a:t>
            </a:fld>
            <a:endParaRPr lang="en-ZA" dirty="0"/>
          </a:p>
        </p:txBody>
      </p:sp>
      <p:sp>
        <p:nvSpPr>
          <p:cNvPr id="6" name="Title 1"/>
          <p:cNvSpPr txBox="1">
            <a:spLocks/>
          </p:cNvSpPr>
          <p:nvPr/>
        </p:nvSpPr>
        <p:spPr bwMode="auto">
          <a:xfrm>
            <a:off x="5202300" y="468263"/>
            <a:ext cx="5490716" cy="648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8" tIns="45719" rIns="91438" bIns="45719" numCol="1" anchor="ctr" anchorCtr="0" compatLnSpc="1">
            <a:prstTxWarp prst="textNoShape">
              <a:avLst/>
            </a:prstTxWarp>
          </a:bodyPr>
          <a:lstStyle>
            <a:lvl1pPr algn="l" defTabSz="912813" rtl="0" fontAlgn="base">
              <a:spcBef>
                <a:spcPct val="0"/>
              </a:spcBef>
              <a:spcAft>
                <a:spcPct val="0"/>
              </a:spcAft>
              <a:defRPr sz="4000" b="1" kern="1200" cap="all" baseline="0">
                <a:solidFill>
                  <a:schemeClr val="tx1"/>
                </a:solidFill>
                <a:latin typeface="Arial" pitchFamily="34" charset="0"/>
                <a:ea typeface="+mj-ea"/>
                <a:cs typeface="Arial" pitchFamily="34" charset="0"/>
              </a:defRPr>
            </a:lvl1pPr>
            <a:lvl2pPr algn="ctr" defTabSz="912813" rtl="0" fontAlgn="base">
              <a:spcBef>
                <a:spcPct val="0"/>
              </a:spcBef>
              <a:spcAft>
                <a:spcPct val="0"/>
              </a:spcAft>
              <a:defRPr sz="4400">
                <a:solidFill>
                  <a:schemeClr val="tx1"/>
                </a:solidFill>
                <a:latin typeface="Calibri" pitchFamily="34" charset="0"/>
              </a:defRPr>
            </a:lvl2pPr>
            <a:lvl3pPr algn="ctr" defTabSz="912813" rtl="0" fontAlgn="base">
              <a:spcBef>
                <a:spcPct val="0"/>
              </a:spcBef>
              <a:spcAft>
                <a:spcPct val="0"/>
              </a:spcAft>
              <a:defRPr sz="4400">
                <a:solidFill>
                  <a:schemeClr val="tx1"/>
                </a:solidFill>
                <a:latin typeface="Calibri" pitchFamily="34" charset="0"/>
              </a:defRPr>
            </a:lvl3pPr>
            <a:lvl4pPr algn="ctr" defTabSz="912813" rtl="0" fontAlgn="base">
              <a:spcBef>
                <a:spcPct val="0"/>
              </a:spcBef>
              <a:spcAft>
                <a:spcPct val="0"/>
              </a:spcAft>
              <a:defRPr sz="4400">
                <a:solidFill>
                  <a:schemeClr val="tx1"/>
                </a:solidFill>
                <a:latin typeface="Calibri" pitchFamily="34" charset="0"/>
              </a:defRPr>
            </a:lvl4pPr>
            <a:lvl5pPr algn="ctr" defTabSz="912813" rtl="0" fontAlgn="base">
              <a:spcBef>
                <a:spcPct val="0"/>
              </a:spcBef>
              <a:spcAft>
                <a:spcPct val="0"/>
              </a:spcAft>
              <a:defRPr sz="4400">
                <a:solidFill>
                  <a:schemeClr val="tx1"/>
                </a:solidFill>
                <a:latin typeface="Calibri" pitchFamily="34" charset="0"/>
              </a:defRPr>
            </a:lvl5pPr>
            <a:lvl6pPr marL="457200" algn="ctr" defTabSz="912813" rtl="0" fontAlgn="base">
              <a:spcBef>
                <a:spcPct val="0"/>
              </a:spcBef>
              <a:spcAft>
                <a:spcPct val="0"/>
              </a:spcAft>
              <a:defRPr sz="4400">
                <a:solidFill>
                  <a:schemeClr val="tx1"/>
                </a:solidFill>
                <a:latin typeface="Calibri" pitchFamily="34" charset="0"/>
              </a:defRPr>
            </a:lvl6pPr>
            <a:lvl7pPr marL="914400" algn="ctr" defTabSz="912813" rtl="0" fontAlgn="base">
              <a:spcBef>
                <a:spcPct val="0"/>
              </a:spcBef>
              <a:spcAft>
                <a:spcPct val="0"/>
              </a:spcAft>
              <a:defRPr sz="4400">
                <a:solidFill>
                  <a:schemeClr val="tx1"/>
                </a:solidFill>
                <a:latin typeface="Calibri" pitchFamily="34" charset="0"/>
              </a:defRPr>
            </a:lvl7pPr>
            <a:lvl8pPr marL="1371600" algn="ctr" defTabSz="912813" rtl="0" fontAlgn="base">
              <a:spcBef>
                <a:spcPct val="0"/>
              </a:spcBef>
              <a:spcAft>
                <a:spcPct val="0"/>
              </a:spcAft>
              <a:defRPr sz="4400">
                <a:solidFill>
                  <a:schemeClr val="tx1"/>
                </a:solidFill>
                <a:latin typeface="Calibri" pitchFamily="34" charset="0"/>
              </a:defRPr>
            </a:lvl8pPr>
            <a:lvl9pPr marL="1828800" algn="ctr" defTabSz="912813" rtl="0" fontAlgn="base">
              <a:spcBef>
                <a:spcPct val="0"/>
              </a:spcBef>
              <a:spcAft>
                <a:spcPct val="0"/>
              </a:spcAft>
              <a:defRPr sz="4400">
                <a:solidFill>
                  <a:schemeClr val="tx1"/>
                </a:solidFill>
                <a:latin typeface="Calibri" pitchFamily="34" charset="0"/>
              </a:defRPr>
            </a:lvl9pPr>
          </a:lstStyle>
          <a:p>
            <a:r>
              <a:rPr lang="en-ZA" altLang="en-US" sz="1800" dirty="0"/>
              <a:t>…/3  PARTNERSHIPS AND COLLABORATIONS</a:t>
            </a:r>
            <a:endParaRPr lang="en-ZA"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a:defRPr/>
            </a:pPr>
            <a:fld id="{911967AA-7EA4-4145-BA47-1DA39AE63AEC}" type="slidenum">
              <a:rPr lang="en-ZA" smtClean="0"/>
              <a:pPr>
                <a:defRPr/>
              </a:pPr>
              <a:t>9</a:t>
            </a:fld>
            <a:endParaRPr lang="en-ZA" dirty="0"/>
          </a:p>
        </p:txBody>
      </p:sp>
      <p:pic>
        <p:nvPicPr>
          <p:cNvPr id="6" name="Picture 3" descr="http://www.ossur.com/library/34665/Courses.png"/>
          <p:cNvPicPr>
            <a:picLocks noChangeAspect="1" noChangeArrowheads="1"/>
          </p:cNvPicPr>
          <p:nvPr/>
        </p:nvPicPr>
        <p:blipFill>
          <a:blip r:embed="rId2" cstate="print"/>
          <a:srcRect/>
          <a:stretch>
            <a:fillRect/>
          </a:stretch>
        </p:blipFill>
        <p:spPr bwMode="auto">
          <a:xfrm>
            <a:off x="306140" y="1044327"/>
            <a:ext cx="9217024" cy="5512494"/>
          </a:xfrm>
          <a:prstGeom prst="rect">
            <a:avLst/>
          </a:prstGeom>
          <a:ln>
            <a:noFill/>
          </a:ln>
          <a:effectLst>
            <a:softEdge rad="112500"/>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581</TotalTime>
  <Words>865</Words>
  <Application>Microsoft Office PowerPoint</Application>
  <PresentationFormat>Custom</PresentationFormat>
  <Paragraphs>128</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Wingdings</vt:lpstr>
      <vt:lpstr>Office Theme</vt:lpstr>
      <vt:lpstr>                 INTERNATIONALIZATION        @   TSHWANE UNIVERSITY OF TECHNOLOGY                                  (TUT)  Presented by:  Lawrence Maake at International Staff  Week Wroclaw University of Technology , Poland 11-15 May 2015 Institutional Repository Librarian/ Open Access Administrator   </vt:lpstr>
      <vt:lpstr>                       BACKGROUND</vt:lpstr>
      <vt:lpstr> Role of OR within the broader TUT context</vt:lpstr>
      <vt:lpstr>               OTHER ROLES (GENERAL)</vt:lpstr>
      <vt:lpstr>     Internationalization activities at TUT </vt:lpstr>
      <vt:lpstr>PARTNERSHIPS AND COLLABORATIONS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PARTNERSHIPS AND COLLABORATIONS</vt:lpstr>
      <vt:lpstr>PowerPoint Presentation</vt:lpstr>
      <vt:lpstr>…/6  PARTNERSHIPS AND COLLABORATIONS</vt:lpstr>
      <vt:lpstr>                  RESEARCH CHAIRS</vt:lpstr>
      <vt:lpstr>ACADEMIC STAFF AND STUDENT PROFILE</vt:lpstr>
      <vt:lpstr>ACADEMIC STAFF PROFILE - 2015</vt:lpstr>
      <vt:lpstr>CONCLUSION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UIser</dc:creator>
  <cp:lastModifiedBy>Lawrence Moneri Maake</cp:lastModifiedBy>
  <cp:revision>71</cp:revision>
  <dcterms:created xsi:type="dcterms:W3CDTF">2012-08-02T08:09:44Z</dcterms:created>
  <dcterms:modified xsi:type="dcterms:W3CDTF">2024-06-27T10:31:06Z</dcterms:modified>
</cp:coreProperties>
</file>